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7" r:id="rId2"/>
    <p:sldId id="288" r:id="rId3"/>
    <p:sldId id="289" r:id="rId4"/>
    <p:sldId id="290" r:id="rId5"/>
    <p:sldId id="291" r:id="rId6"/>
    <p:sldId id="293" r:id="rId7"/>
    <p:sldId id="295" r:id="rId8"/>
    <p:sldId id="28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53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A23E86-6370-4CB6-BDE2-A9F9F63D6647}" type="doc">
      <dgm:prSet loTypeId="urn:microsoft.com/office/officeart/2005/8/layout/target3" loCatId="list" qsTypeId="urn:microsoft.com/office/officeart/2005/8/quickstyle/3d1" qsCatId="3D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0F7D6F2A-8FB9-4BE3-8E29-A14E64352D1C}">
      <dgm:prSet phldrT="[Text]"/>
      <dgm:spPr/>
      <dgm:t>
        <a:bodyPr/>
        <a:lstStyle/>
        <a:p>
          <a:pPr algn="l"/>
          <a:r>
            <a:rPr lang="en-US" dirty="0" smtClean="0"/>
            <a:t>1. </a:t>
          </a:r>
          <a:r>
            <a:rPr lang="en-US" dirty="0" err="1" smtClean="0"/>
            <a:t>Samo</a:t>
          </a:r>
          <a:r>
            <a:rPr lang="en-US" dirty="0" smtClean="0"/>
            <a:t> </a:t>
          </a:r>
          <a:r>
            <a:rPr lang="bs-Latn-BA" dirty="0" smtClean="0"/>
            <a:t>z</a:t>
          </a:r>
          <a:r>
            <a:rPr lang="en-US" dirty="0" smtClean="0"/>
            <a:t>a male (</a:t>
          </a:r>
          <a:r>
            <a:rPr lang="en-US" dirty="0" smtClean="0"/>
            <a:t>desktop) </a:t>
          </a:r>
          <a:r>
            <a:rPr lang="bs-Latn-BA" dirty="0" smtClean="0"/>
            <a:t>baze</a:t>
          </a:r>
          <a:endParaRPr lang="en-US" dirty="0"/>
        </a:p>
      </dgm:t>
    </dgm:pt>
    <dgm:pt modelId="{74E41427-F092-4DCB-9609-848D0131F294}" type="parTrans" cxnId="{4AD6DB52-D369-439E-94A8-F31E0420E03F}">
      <dgm:prSet/>
      <dgm:spPr/>
      <dgm:t>
        <a:bodyPr/>
        <a:lstStyle/>
        <a:p>
          <a:endParaRPr lang="en-US"/>
        </a:p>
      </dgm:t>
    </dgm:pt>
    <dgm:pt modelId="{B082E8A2-749D-4DAB-B147-8D9F36E32AAD}" type="sibTrans" cxnId="{4AD6DB52-D369-439E-94A8-F31E0420E03F}">
      <dgm:prSet/>
      <dgm:spPr/>
      <dgm:t>
        <a:bodyPr/>
        <a:lstStyle/>
        <a:p>
          <a:endParaRPr lang="en-US"/>
        </a:p>
      </dgm:t>
    </dgm:pt>
    <dgm:pt modelId="{3BA5D86A-0964-4C1E-9929-C6EBB3A08612}">
      <dgm:prSet phldrT="[Text]"/>
      <dgm:spPr/>
      <dgm:t>
        <a:bodyPr/>
        <a:lstStyle/>
        <a:p>
          <a:pPr algn="l"/>
          <a:r>
            <a:rPr lang="en-US" dirty="0" smtClean="0"/>
            <a:t>2. </a:t>
          </a:r>
          <a:r>
            <a:rPr lang="en-US" dirty="0" smtClean="0"/>
            <a:t>N</a:t>
          </a:r>
          <a:r>
            <a:rPr lang="bs-Latn-BA" dirty="0" smtClean="0"/>
            <a:t>ije široko korišten</a:t>
          </a:r>
          <a:endParaRPr lang="en-US" dirty="0"/>
        </a:p>
      </dgm:t>
    </dgm:pt>
    <dgm:pt modelId="{19421D6B-6029-4CA9-8CD8-D93BF9E13A48}" type="parTrans" cxnId="{8ADBC024-3E2D-4614-AACF-610624198A94}">
      <dgm:prSet/>
      <dgm:spPr/>
      <dgm:t>
        <a:bodyPr/>
        <a:lstStyle/>
        <a:p>
          <a:endParaRPr lang="en-US"/>
        </a:p>
      </dgm:t>
    </dgm:pt>
    <dgm:pt modelId="{2A8FD177-D1D7-44FB-9BEA-B13EB57F3457}" type="sibTrans" cxnId="{8ADBC024-3E2D-4614-AACF-610624198A94}">
      <dgm:prSet/>
      <dgm:spPr/>
      <dgm:t>
        <a:bodyPr/>
        <a:lstStyle/>
        <a:p>
          <a:endParaRPr lang="en-US"/>
        </a:p>
      </dgm:t>
    </dgm:pt>
    <dgm:pt modelId="{156DBE42-6AD6-4F5A-855D-AD923F7F40B6}">
      <dgm:prSet phldrT="[Text]"/>
      <dgm:spPr/>
      <dgm:t>
        <a:bodyPr/>
        <a:lstStyle/>
        <a:p>
          <a:pPr algn="l"/>
          <a:r>
            <a:rPr lang="en-US" dirty="0" smtClean="0"/>
            <a:t>3. </a:t>
          </a:r>
          <a:r>
            <a:rPr lang="bs-Latn-BA" dirty="0" smtClean="0"/>
            <a:t>Nedostatak </a:t>
          </a:r>
          <a:r>
            <a:rPr lang="en-US" dirty="0" smtClean="0"/>
            <a:t>multi-core/multi-CPU </a:t>
          </a:r>
          <a:r>
            <a:rPr lang="bs-Latn-BA" dirty="0" smtClean="0"/>
            <a:t>podrške</a:t>
          </a:r>
          <a:endParaRPr lang="en-US" dirty="0"/>
        </a:p>
      </dgm:t>
    </dgm:pt>
    <dgm:pt modelId="{B9AAA37B-6EED-470E-BC18-993A6D4114CC}" type="parTrans" cxnId="{7EBADA0E-AD45-4C12-B298-E1078D80F386}">
      <dgm:prSet/>
      <dgm:spPr/>
      <dgm:t>
        <a:bodyPr/>
        <a:lstStyle/>
        <a:p>
          <a:endParaRPr lang="en-US"/>
        </a:p>
      </dgm:t>
    </dgm:pt>
    <dgm:pt modelId="{101CD03E-EFFE-4A9E-8DA4-00F19F4E50A6}" type="sibTrans" cxnId="{7EBADA0E-AD45-4C12-B298-E1078D80F386}">
      <dgm:prSet/>
      <dgm:spPr/>
      <dgm:t>
        <a:bodyPr/>
        <a:lstStyle/>
        <a:p>
          <a:endParaRPr lang="en-US"/>
        </a:p>
      </dgm:t>
    </dgm:pt>
    <dgm:pt modelId="{403C3DC5-942E-42C8-B190-6615A9629658}">
      <dgm:prSet phldrT="[Text]"/>
      <dgm:spPr/>
      <dgm:t>
        <a:bodyPr/>
        <a:lstStyle/>
        <a:p>
          <a:pPr algn="l"/>
          <a:r>
            <a:rPr lang="en-US" dirty="0" smtClean="0"/>
            <a:t>4. </a:t>
          </a:r>
          <a:r>
            <a:rPr lang="bs-Latn-BA" dirty="0" smtClean="0"/>
            <a:t>Bez obaveze</a:t>
          </a:r>
          <a:endParaRPr lang="en-US" dirty="0"/>
        </a:p>
      </dgm:t>
    </dgm:pt>
    <dgm:pt modelId="{EC0FCCBC-6AF8-4D21-A44D-030792E8AC21}" type="parTrans" cxnId="{3C1AED83-FE85-442E-B866-0610A094BDDC}">
      <dgm:prSet/>
      <dgm:spPr/>
      <dgm:t>
        <a:bodyPr/>
        <a:lstStyle/>
        <a:p>
          <a:endParaRPr lang="ru-RU"/>
        </a:p>
      </dgm:t>
    </dgm:pt>
    <dgm:pt modelId="{A15A8841-CC40-41D0-81C0-1F92AD1D96F8}" type="sibTrans" cxnId="{3C1AED83-FE85-442E-B866-0610A094BDDC}">
      <dgm:prSet/>
      <dgm:spPr/>
      <dgm:t>
        <a:bodyPr/>
        <a:lstStyle/>
        <a:p>
          <a:endParaRPr lang="ru-RU"/>
        </a:p>
      </dgm:t>
    </dgm:pt>
    <dgm:pt modelId="{57CF6C8A-BD02-499D-B4A8-2728194C3D50}">
      <dgm:prSet phldrT="[Text]"/>
      <dgm:spPr/>
      <dgm:t>
        <a:bodyPr/>
        <a:lstStyle/>
        <a:p>
          <a:pPr algn="l"/>
          <a:r>
            <a:rPr lang="en-US" dirty="0" smtClean="0"/>
            <a:t>5. </a:t>
          </a:r>
          <a:r>
            <a:rPr lang="bs-Latn-BA" dirty="0" smtClean="0"/>
            <a:t>Samo za </a:t>
          </a:r>
          <a:r>
            <a:rPr lang="en-US" dirty="0" smtClean="0"/>
            <a:t>Delphi/C</a:t>
          </a:r>
          <a:r>
            <a:rPr lang="en-US" dirty="0" smtClean="0"/>
            <a:t>++ Builder</a:t>
          </a:r>
          <a:endParaRPr lang="en-US" dirty="0"/>
        </a:p>
      </dgm:t>
    </dgm:pt>
    <dgm:pt modelId="{A31DF37F-C899-4877-B0E2-CB495362C7AF}" type="parTrans" cxnId="{F33229C4-F4F8-4D84-BCDA-8E3933F5257D}">
      <dgm:prSet/>
      <dgm:spPr/>
      <dgm:t>
        <a:bodyPr/>
        <a:lstStyle/>
        <a:p>
          <a:endParaRPr lang="ru-RU"/>
        </a:p>
      </dgm:t>
    </dgm:pt>
    <dgm:pt modelId="{BCABB75A-6573-4191-9A63-1A40AE22CE03}" type="sibTrans" cxnId="{F33229C4-F4F8-4D84-BCDA-8E3933F5257D}">
      <dgm:prSet/>
      <dgm:spPr/>
      <dgm:t>
        <a:bodyPr/>
        <a:lstStyle/>
        <a:p>
          <a:endParaRPr lang="ru-RU"/>
        </a:p>
      </dgm:t>
    </dgm:pt>
    <dgm:pt modelId="{6E9ECC42-8CDF-40A4-BCB8-D48A4A0C6574}" type="pres">
      <dgm:prSet presAssocID="{94A23E86-6370-4CB6-BDE2-A9F9F63D664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D34CC7-77AE-48A9-BCFB-E1402A6BB447}" type="pres">
      <dgm:prSet presAssocID="{0F7D6F2A-8FB9-4BE3-8E29-A14E64352D1C}" presName="circle1" presStyleLbl="node1" presStyleIdx="0" presStyleCnt="5"/>
      <dgm:spPr/>
      <dgm:t>
        <a:bodyPr/>
        <a:lstStyle/>
        <a:p>
          <a:endParaRPr lang="ru-RU"/>
        </a:p>
      </dgm:t>
    </dgm:pt>
    <dgm:pt modelId="{36F5BAB0-91DC-42CC-A37D-42192DAAB54F}" type="pres">
      <dgm:prSet presAssocID="{0F7D6F2A-8FB9-4BE3-8E29-A14E64352D1C}" presName="space" presStyleCnt="0"/>
      <dgm:spPr/>
    </dgm:pt>
    <dgm:pt modelId="{4F408ACF-DB67-44EC-AF83-55CED5418246}" type="pres">
      <dgm:prSet presAssocID="{0F7D6F2A-8FB9-4BE3-8E29-A14E64352D1C}" presName="rect1" presStyleLbl="alignAcc1" presStyleIdx="0" presStyleCnt="5"/>
      <dgm:spPr/>
      <dgm:t>
        <a:bodyPr/>
        <a:lstStyle/>
        <a:p>
          <a:endParaRPr lang="en-US"/>
        </a:p>
      </dgm:t>
    </dgm:pt>
    <dgm:pt modelId="{22443AA0-5871-4D8F-8730-97C17D234B67}" type="pres">
      <dgm:prSet presAssocID="{3BA5D86A-0964-4C1E-9929-C6EBB3A08612}" presName="vertSpace2" presStyleLbl="node1" presStyleIdx="0" presStyleCnt="5"/>
      <dgm:spPr/>
    </dgm:pt>
    <dgm:pt modelId="{7AC32CBB-E50B-4572-A839-A17AC4D4784A}" type="pres">
      <dgm:prSet presAssocID="{3BA5D86A-0964-4C1E-9929-C6EBB3A08612}" presName="circle2" presStyleLbl="node1" presStyleIdx="1" presStyleCnt="5"/>
      <dgm:spPr/>
      <dgm:t>
        <a:bodyPr/>
        <a:lstStyle/>
        <a:p>
          <a:endParaRPr lang="ru-RU"/>
        </a:p>
      </dgm:t>
    </dgm:pt>
    <dgm:pt modelId="{69BFFE82-DB01-4AF0-A573-FF08D774D780}" type="pres">
      <dgm:prSet presAssocID="{3BA5D86A-0964-4C1E-9929-C6EBB3A08612}" presName="rect2" presStyleLbl="alignAcc1" presStyleIdx="1" presStyleCnt="5"/>
      <dgm:spPr/>
      <dgm:t>
        <a:bodyPr/>
        <a:lstStyle/>
        <a:p>
          <a:endParaRPr lang="en-US"/>
        </a:p>
      </dgm:t>
    </dgm:pt>
    <dgm:pt modelId="{678C9575-E881-43C0-88B3-1A115D6E8061}" type="pres">
      <dgm:prSet presAssocID="{156DBE42-6AD6-4F5A-855D-AD923F7F40B6}" presName="vertSpace3" presStyleLbl="node1" presStyleIdx="1" presStyleCnt="5"/>
      <dgm:spPr/>
    </dgm:pt>
    <dgm:pt modelId="{E73C886F-56D3-471C-9733-45F763AC6E7F}" type="pres">
      <dgm:prSet presAssocID="{156DBE42-6AD6-4F5A-855D-AD923F7F40B6}" presName="circle3" presStyleLbl="node1" presStyleIdx="2" presStyleCnt="5"/>
      <dgm:spPr/>
      <dgm:t>
        <a:bodyPr/>
        <a:lstStyle/>
        <a:p>
          <a:endParaRPr lang="ru-RU"/>
        </a:p>
      </dgm:t>
    </dgm:pt>
    <dgm:pt modelId="{0D0BF234-1BB9-470A-A1A8-23FD5210D112}" type="pres">
      <dgm:prSet presAssocID="{156DBE42-6AD6-4F5A-855D-AD923F7F40B6}" presName="rect3" presStyleLbl="alignAcc1" presStyleIdx="2" presStyleCnt="5"/>
      <dgm:spPr/>
      <dgm:t>
        <a:bodyPr/>
        <a:lstStyle/>
        <a:p>
          <a:endParaRPr lang="en-US"/>
        </a:p>
      </dgm:t>
    </dgm:pt>
    <dgm:pt modelId="{91F0D2CC-1DCF-41F2-9218-A91CCC5E2E06}" type="pres">
      <dgm:prSet presAssocID="{403C3DC5-942E-42C8-B190-6615A9629658}" presName="vertSpace4" presStyleLbl="node1" presStyleIdx="2" presStyleCnt="5"/>
      <dgm:spPr/>
    </dgm:pt>
    <dgm:pt modelId="{7E023CC8-1752-4677-A4A9-D47AB1F00D03}" type="pres">
      <dgm:prSet presAssocID="{403C3DC5-942E-42C8-B190-6615A9629658}" presName="circle4" presStyleLbl="node1" presStyleIdx="3" presStyleCnt="5"/>
      <dgm:spPr/>
      <dgm:t>
        <a:bodyPr/>
        <a:lstStyle/>
        <a:p>
          <a:endParaRPr lang="ru-RU"/>
        </a:p>
      </dgm:t>
    </dgm:pt>
    <dgm:pt modelId="{F5EE320F-81CF-4F22-B43F-6DADFA264627}" type="pres">
      <dgm:prSet presAssocID="{403C3DC5-942E-42C8-B190-6615A9629658}" presName="rect4" presStyleLbl="alignAcc1" presStyleIdx="3" presStyleCnt="5"/>
      <dgm:spPr/>
      <dgm:t>
        <a:bodyPr/>
        <a:lstStyle/>
        <a:p>
          <a:endParaRPr lang="ru-RU"/>
        </a:p>
      </dgm:t>
    </dgm:pt>
    <dgm:pt modelId="{637A6C79-971F-4BA4-8735-03FA0E1C8B00}" type="pres">
      <dgm:prSet presAssocID="{57CF6C8A-BD02-499D-B4A8-2728194C3D50}" presName="vertSpace5" presStyleLbl="node1" presStyleIdx="3" presStyleCnt="5"/>
      <dgm:spPr/>
    </dgm:pt>
    <dgm:pt modelId="{276156CE-2FF6-4A44-9859-9F89E96BF08D}" type="pres">
      <dgm:prSet presAssocID="{57CF6C8A-BD02-499D-B4A8-2728194C3D50}" presName="circle5" presStyleLbl="node1" presStyleIdx="4" presStyleCnt="5"/>
      <dgm:spPr/>
      <dgm:t>
        <a:bodyPr/>
        <a:lstStyle/>
        <a:p>
          <a:endParaRPr lang="ru-RU"/>
        </a:p>
      </dgm:t>
    </dgm:pt>
    <dgm:pt modelId="{3007D4CA-6A5D-4B06-80F6-55C8B62D4C47}" type="pres">
      <dgm:prSet presAssocID="{57CF6C8A-BD02-499D-B4A8-2728194C3D50}" presName="rect5" presStyleLbl="alignAcc1" presStyleIdx="4" presStyleCnt="5"/>
      <dgm:spPr/>
      <dgm:t>
        <a:bodyPr/>
        <a:lstStyle/>
        <a:p>
          <a:endParaRPr lang="ru-RU"/>
        </a:p>
      </dgm:t>
    </dgm:pt>
    <dgm:pt modelId="{57F93736-23E0-431D-8797-12F5CBA33E44}" type="pres">
      <dgm:prSet presAssocID="{0F7D6F2A-8FB9-4BE3-8E29-A14E64352D1C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48763-F4C8-452B-996A-968C3DA596D8}" type="pres">
      <dgm:prSet presAssocID="{3BA5D86A-0964-4C1E-9929-C6EBB3A08612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D8C65-8756-4615-B9A1-A18D3C123B32}" type="pres">
      <dgm:prSet presAssocID="{156DBE42-6AD6-4F5A-855D-AD923F7F40B6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566DAE-CBB3-4733-8AEF-0381A7B386E8}" type="pres">
      <dgm:prSet presAssocID="{403C3DC5-942E-42C8-B190-6615A9629658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4265E8-40B4-43A4-8923-F2274F6152C0}" type="pres">
      <dgm:prSet presAssocID="{57CF6C8A-BD02-499D-B4A8-2728194C3D50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A67CFD-DEC9-4A23-96B1-921850ED272F}" type="presOf" srcId="{403C3DC5-942E-42C8-B190-6615A9629658}" destId="{06566DAE-CBB3-4733-8AEF-0381A7B386E8}" srcOrd="1" destOrd="0" presId="urn:microsoft.com/office/officeart/2005/8/layout/target3"/>
    <dgm:cxn modelId="{FE3D25D3-D70D-4153-857C-FC10E59F0B72}" type="presOf" srcId="{156DBE42-6AD6-4F5A-855D-AD923F7F40B6}" destId="{C38D8C65-8756-4615-B9A1-A18D3C123B32}" srcOrd="1" destOrd="0" presId="urn:microsoft.com/office/officeart/2005/8/layout/target3"/>
    <dgm:cxn modelId="{FDA0D8B8-2074-4156-AFE1-7F3F86DD06F0}" type="presOf" srcId="{57CF6C8A-BD02-499D-B4A8-2728194C3D50}" destId="{3007D4CA-6A5D-4B06-80F6-55C8B62D4C47}" srcOrd="0" destOrd="0" presId="urn:microsoft.com/office/officeart/2005/8/layout/target3"/>
    <dgm:cxn modelId="{4AD6DB52-D369-439E-94A8-F31E0420E03F}" srcId="{94A23E86-6370-4CB6-BDE2-A9F9F63D6647}" destId="{0F7D6F2A-8FB9-4BE3-8E29-A14E64352D1C}" srcOrd="0" destOrd="0" parTransId="{74E41427-F092-4DCB-9609-848D0131F294}" sibTransId="{B082E8A2-749D-4DAB-B147-8D9F36E32AAD}"/>
    <dgm:cxn modelId="{7EBADA0E-AD45-4C12-B298-E1078D80F386}" srcId="{94A23E86-6370-4CB6-BDE2-A9F9F63D6647}" destId="{156DBE42-6AD6-4F5A-855D-AD923F7F40B6}" srcOrd="2" destOrd="0" parTransId="{B9AAA37B-6EED-470E-BC18-993A6D4114CC}" sibTransId="{101CD03E-EFFE-4A9E-8DA4-00F19F4E50A6}"/>
    <dgm:cxn modelId="{EC861018-8158-4FC3-98E7-D298D5B19B2A}" type="presOf" srcId="{3BA5D86A-0964-4C1E-9929-C6EBB3A08612}" destId="{69BFFE82-DB01-4AF0-A573-FF08D774D780}" srcOrd="0" destOrd="0" presId="urn:microsoft.com/office/officeart/2005/8/layout/target3"/>
    <dgm:cxn modelId="{3A619D50-7AEF-445A-B446-7E561964B0DF}" type="presOf" srcId="{0F7D6F2A-8FB9-4BE3-8E29-A14E64352D1C}" destId="{4F408ACF-DB67-44EC-AF83-55CED5418246}" srcOrd="0" destOrd="0" presId="urn:microsoft.com/office/officeart/2005/8/layout/target3"/>
    <dgm:cxn modelId="{290AE90D-D47C-476E-A16E-9EB0C0392F61}" type="presOf" srcId="{403C3DC5-942E-42C8-B190-6615A9629658}" destId="{F5EE320F-81CF-4F22-B43F-6DADFA264627}" srcOrd="0" destOrd="0" presId="urn:microsoft.com/office/officeart/2005/8/layout/target3"/>
    <dgm:cxn modelId="{F33229C4-F4F8-4D84-BCDA-8E3933F5257D}" srcId="{94A23E86-6370-4CB6-BDE2-A9F9F63D6647}" destId="{57CF6C8A-BD02-499D-B4A8-2728194C3D50}" srcOrd="4" destOrd="0" parTransId="{A31DF37F-C899-4877-B0E2-CB495362C7AF}" sibTransId="{BCABB75A-6573-4191-9A63-1A40AE22CE03}"/>
    <dgm:cxn modelId="{611B40D8-C08C-48A5-8C91-2EA623B656E9}" type="presOf" srcId="{3BA5D86A-0964-4C1E-9929-C6EBB3A08612}" destId="{83A48763-F4C8-452B-996A-968C3DA596D8}" srcOrd="1" destOrd="0" presId="urn:microsoft.com/office/officeart/2005/8/layout/target3"/>
    <dgm:cxn modelId="{D18A0799-64FA-4263-A610-CF40B898B681}" type="presOf" srcId="{156DBE42-6AD6-4F5A-855D-AD923F7F40B6}" destId="{0D0BF234-1BB9-470A-A1A8-23FD5210D112}" srcOrd="0" destOrd="0" presId="urn:microsoft.com/office/officeart/2005/8/layout/target3"/>
    <dgm:cxn modelId="{8ADBC024-3E2D-4614-AACF-610624198A94}" srcId="{94A23E86-6370-4CB6-BDE2-A9F9F63D6647}" destId="{3BA5D86A-0964-4C1E-9929-C6EBB3A08612}" srcOrd="1" destOrd="0" parTransId="{19421D6B-6029-4CA9-8CD8-D93BF9E13A48}" sibTransId="{2A8FD177-D1D7-44FB-9BEA-B13EB57F3457}"/>
    <dgm:cxn modelId="{3C1AED83-FE85-442E-B866-0610A094BDDC}" srcId="{94A23E86-6370-4CB6-BDE2-A9F9F63D6647}" destId="{403C3DC5-942E-42C8-B190-6615A9629658}" srcOrd="3" destOrd="0" parTransId="{EC0FCCBC-6AF8-4D21-A44D-030792E8AC21}" sibTransId="{A15A8841-CC40-41D0-81C0-1F92AD1D96F8}"/>
    <dgm:cxn modelId="{85388EC1-DB25-4428-9BEC-4C7B29019677}" type="presOf" srcId="{0F7D6F2A-8FB9-4BE3-8E29-A14E64352D1C}" destId="{57F93736-23E0-431D-8797-12F5CBA33E44}" srcOrd="1" destOrd="0" presId="urn:microsoft.com/office/officeart/2005/8/layout/target3"/>
    <dgm:cxn modelId="{E8EB4EAA-24CF-43D4-BB67-8C18D5925ACB}" type="presOf" srcId="{94A23E86-6370-4CB6-BDE2-A9F9F63D6647}" destId="{6E9ECC42-8CDF-40A4-BCB8-D48A4A0C6574}" srcOrd="0" destOrd="0" presId="urn:microsoft.com/office/officeart/2005/8/layout/target3"/>
    <dgm:cxn modelId="{6F92B910-8FE1-488D-BF73-42F53DAEFAD9}" type="presOf" srcId="{57CF6C8A-BD02-499D-B4A8-2728194C3D50}" destId="{024265E8-40B4-43A4-8923-F2274F6152C0}" srcOrd="1" destOrd="0" presId="urn:microsoft.com/office/officeart/2005/8/layout/target3"/>
    <dgm:cxn modelId="{CDD45254-E471-4244-AA9D-3499376D233F}" type="presParOf" srcId="{6E9ECC42-8CDF-40A4-BCB8-D48A4A0C6574}" destId="{85D34CC7-77AE-48A9-BCFB-E1402A6BB447}" srcOrd="0" destOrd="0" presId="urn:microsoft.com/office/officeart/2005/8/layout/target3"/>
    <dgm:cxn modelId="{66D26AE1-A8A7-4DC6-901B-BEFA43A4B5F6}" type="presParOf" srcId="{6E9ECC42-8CDF-40A4-BCB8-D48A4A0C6574}" destId="{36F5BAB0-91DC-42CC-A37D-42192DAAB54F}" srcOrd="1" destOrd="0" presId="urn:microsoft.com/office/officeart/2005/8/layout/target3"/>
    <dgm:cxn modelId="{2A5F2137-6FC4-459C-9E67-5ABFC6023277}" type="presParOf" srcId="{6E9ECC42-8CDF-40A4-BCB8-D48A4A0C6574}" destId="{4F408ACF-DB67-44EC-AF83-55CED5418246}" srcOrd="2" destOrd="0" presId="urn:microsoft.com/office/officeart/2005/8/layout/target3"/>
    <dgm:cxn modelId="{BF6852FD-D89E-4DBF-B3BA-50BC0C8C3E67}" type="presParOf" srcId="{6E9ECC42-8CDF-40A4-BCB8-D48A4A0C6574}" destId="{22443AA0-5871-4D8F-8730-97C17D234B67}" srcOrd="3" destOrd="0" presId="urn:microsoft.com/office/officeart/2005/8/layout/target3"/>
    <dgm:cxn modelId="{5CD5DFE4-734C-4CC1-935D-772F71368FA1}" type="presParOf" srcId="{6E9ECC42-8CDF-40A4-BCB8-D48A4A0C6574}" destId="{7AC32CBB-E50B-4572-A839-A17AC4D4784A}" srcOrd="4" destOrd="0" presId="urn:microsoft.com/office/officeart/2005/8/layout/target3"/>
    <dgm:cxn modelId="{5BEFFF94-3B17-4605-99E4-06BCE0533142}" type="presParOf" srcId="{6E9ECC42-8CDF-40A4-BCB8-D48A4A0C6574}" destId="{69BFFE82-DB01-4AF0-A573-FF08D774D780}" srcOrd="5" destOrd="0" presId="urn:microsoft.com/office/officeart/2005/8/layout/target3"/>
    <dgm:cxn modelId="{7919CBD6-7153-478B-8B3B-4742278B699C}" type="presParOf" srcId="{6E9ECC42-8CDF-40A4-BCB8-D48A4A0C6574}" destId="{678C9575-E881-43C0-88B3-1A115D6E8061}" srcOrd="6" destOrd="0" presId="urn:microsoft.com/office/officeart/2005/8/layout/target3"/>
    <dgm:cxn modelId="{1402831A-17C9-4761-B464-360589C6941C}" type="presParOf" srcId="{6E9ECC42-8CDF-40A4-BCB8-D48A4A0C6574}" destId="{E73C886F-56D3-471C-9733-45F763AC6E7F}" srcOrd="7" destOrd="0" presId="urn:microsoft.com/office/officeart/2005/8/layout/target3"/>
    <dgm:cxn modelId="{5DB194E9-805D-490F-8A59-2FA30088A444}" type="presParOf" srcId="{6E9ECC42-8CDF-40A4-BCB8-D48A4A0C6574}" destId="{0D0BF234-1BB9-470A-A1A8-23FD5210D112}" srcOrd="8" destOrd="0" presId="urn:microsoft.com/office/officeart/2005/8/layout/target3"/>
    <dgm:cxn modelId="{92B20223-F86F-49B6-A1E7-FD9041CD57E6}" type="presParOf" srcId="{6E9ECC42-8CDF-40A4-BCB8-D48A4A0C6574}" destId="{91F0D2CC-1DCF-41F2-9218-A91CCC5E2E06}" srcOrd="9" destOrd="0" presId="urn:microsoft.com/office/officeart/2005/8/layout/target3"/>
    <dgm:cxn modelId="{2520A44D-FE92-4A75-95D2-4E1364545C98}" type="presParOf" srcId="{6E9ECC42-8CDF-40A4-BCB8-D48A4A0C6574}" destId="{7E023CC8-1752-4677-A4A9-D47AB1F00D03}" srcOrd="10" destOrd="0" presId="urn:microsoft.com/office/officeart/2005/8/layout/target3"/>
    <dgm:cxn modelId="{13D0ACAF-8837-4592-B628-50E43BFAAC81}" type="presParOf" srcId="{6E9ECC42-8CDF-40A4-BCB8-D48A4A0C6574}" destId="{F5EE320F-81CF-4F22-B43F-6DADFA264627}" srcOrd="11" destOrd="0" presId="urn:microsoft.com/office/officeart/2005/8/layout/target3"/>
    <dgm:cxn modelId="{3BF757FF-6371-4471-8792-55830F4BB0E1}" type="presParOf" srcId="{6E9ECC42-8CDF-40A4-BCB8-D48A4A0C6574}" destId="{637A6C79-971F-4BA4-8735-03FA0E1C8B00}" srcOrd="12" destOrd="0" presId="urn:microsoft.com/office/officeart/2005/8/layout/target3"/>
    <dgm:cxn modelId="{92341745-1BBD-4DFE-9BC2-6B76E17E3941}" type="presParOf" srcId="{6E9ECC42-8CDF-40A4-BCB8-D48A4A0C6574}" destId="{276156CE-2FF6-4A44-9859-9F89E96BF08D}" srcOrd="13" destOrd="0" presId="urn:microsoft.com/office/officeart/2005/8/layout/target3"/>
    <dgm:cxn modelId="{92384B97-C587-4C8F-A5E8-8818ECDF3F59}" type="presParOf" srcId="{6E9ECC42-8CDF-40A4-BCB8-D48A4A0C6574}" destId="{3007D4CA-6A5D-4B06-80F6-55C8B62D4C47}" srcOrd="14" destOrd="0" presId="urn:microsoft.com/office/officeart/2005/8/layout/target3"/>
    <dgm:cxn modelId="{E0FE1B48-C2EB-4B1D-AA01-EB9559069631}" type="presParOf" srcId="{6E9ECC42-8CDF-40A4-BCB8-D48A4A0C6574}" destId="{57F93736-23E0-431D-8797-12F5CBA33E44}" srcOrd="15" destOrd="0" presId="urn:microsoft.com/office/officeart/2005/8/layout/target3"/>
    <dgm:cxn modelId="{6DA7CEB9-A750-4455-B58E-9530ED089E0A}" type="presParOf" srcId="{6E9ECC42-8CDF-40A4-BCB8-D48A4A0C6574}" destId="{83A48763-F4C8-452B-996A-968C3DA596D8}" srcOrd="16" destOrd="0" presId="urn:microsoft.com/office/officeart/2005/8/layout/target3"/>
    <dgm:cxn modelId="{5AB523B4-37C1-4ACE-B5C7-200AFA7B84C5}" type="presParOf" srcId="{6E9ECC42-8CDF-40A4-BCB8-D48A4A0C6574}" destId="{C38D8C65-8756-4615-B9A1-A18D3C123B32}" srcOrd="17" destOrd="0" presId="urn:microsoft.com/office/officeart/2005/8/layout/target3"/>
    <dgm:cxn modelId="{9CA29C34-8271-4E16-9680-AC962BC6F01A}" type="presParOf" srcId="{6E9ECC42-8CDF-40A4-BCB8-D48A4A0C6574}" destId="{06566DAE-CBB3-4733-8AEF-0381A7B386E8}" srcOrd="18" destOrd="0" presId="urn:microsoft.com/office/officeart/2005/8/layout/target3"/>
    <dgm:cxn modelId="{AD27BF71-7274-4657-82ED-0B315A4F0E6B}" type="presParOf" srcId="{6E9ECC42-8CDF-40A4-BCB8-D48A4A0C6574}" destId="{024265E8-40B4-43A4-8923-F2274F6152C0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D34CC7-77AE-48A9-BCFB-E1402A6BB447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408ACF-DB67-44EC-AF83-55CED5418246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1. </a:t>
          </a:r>
          <a:r>
            <a:rPr lang="en-US" sz="2400" kern="1200" dirty="0" err="1" smtClean="0"/>
            <a:t>Samo</a:t>
          </a:r>
          <a:r>
            <a:rPr lang="en-US" sz="2400" kern="1200" dirty="0" smtClean="0"/>
            <a:t> </a:t>
          </a:r>
          <a:r>
            <a:rPr lang="bs-Latn-BA" sz="2400" kern="1200" dirty="0" smtClean="0"/>
            <a:t>z</a:t>
          </a:r>
          <a:r>
            <a:rPr lang="en-US" sz="2400" kern="1200" dirty="0" smtClean="0"/>
            <a:t>a male (</a:t>
          </a:r>
          <a:r>
            <a:rPr lang="en-US" sz="2400" kern="1200" dirty="0" smtClean="0"/>
            <a:t>desktop) </a:t>
          </a:r>
          <a:r>
            <a:rPr lang="bs-Latn-BA" sz="2400" kern="1200" dirty="0" smtClean="0"/>
            <a:t>baze</a:t>
          </a:r>
          <a:endParaRPr lang="en-US" sz="2400" kern="1200" dirty="0"/>
        </a:p>
      </dsp:txBody>
      <dsp:txXfrm>
        <a:off x="2262981" y="0"/>
        <a:ext cx="5966618" cy="724154"/>
      </dsp:txXfrm>
    </dsp:sp>
    <dsp:sp modelId="{7AC32CBB-E50B-4572-A839-A17AC4D4784A}">
      <dsp:nvSpPr>
        <dsp:cNvPr id="0" name=""/>
        <dsp:cNvSpPr/>
      </dsp:nvSpPr>
      <dsp:spPr>
        <a:xfrm>
          <a:off x="475226" y="724154"/>
          <a:ext cx="3575510" cy="357551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107022"/>
                <a:satOff val="-1708"/>
                <a:lumOff val="16443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07022"/>
                <a:satOff val="-1708"/>
                <a:lumOff val="16443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07022"/>
                <a:satOff val="-1708"/>
                <a:lumOff val="164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BFFE82-DB01-4AF0-A573-FF08D774D780}">
      <dsp:nvSpPr>
        <dsp:cNvPr id="0" name=""/>
        <dsp:cNvSpPr/>
      </dsp:nvSpPr>
      <dsp:spPr>
        <a:xfrm>
          <a:off x="2262981" y="724154"/>
          <a:ext cx="5966618" cy="35755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2. </a:t>
          </a:r>
          <a:r>
            <a:rPr lang="en-US" sz="2400" kern="1200" dirty="0" smtClean="0"/>
            <a:t>N</a:t>
          </a:r>
          <a:r>
            <a:rPr lang="bs-Latn-BA" sz="2400" kern="1200" dirty="0" smtClean="0"/>
            <a:t>ije široko korišten</a:t>
          </a:r>
          <a:endParaRPr lang="en-US" sz="2400" kern="1200" dirty="0"/>
        </a:p>
      </dsp:txBody>
      <dsp:txXfrm>
        <a:off x="2262981" y="724154"/>
        <a:ext cx="5966618" cy="724154"/>
      </dsp:txXfrm>
    </dsp:sp>
    <dsp:sp modelId="{E73C886F-56D3-471C-9733-45F763AC6E7F}">
      <dsp:nvSpPr>
        <dsp:cNvPr id="0" name=""/>
        <dsp:cNvSpPr/>
      </dsp:nvSpPr>
      <dsp:spPr>
        <a:xfrm>
          <a:off x="950452" y="1448308"/>
          <a:ext cx="2625058" cy="26250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214044"/>
                <a:satOff val="-3415"/>
                <a:lumOff val="32886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214044"/>
                <a:satOff val="-3415"/>
                <a:lumOff val="32886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214044"/>
                <a:satOff val="-3415"/>
                <a:lumOff val="328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0BF234-1BB9-470A-A1A8-23FD5210D112}">
      <dsp:nvSpPr>
        <dsp:cNvPr id="0" name=""/>
        <dsp:cNvSpPr/>
      </dsp:nvSpPr>
      <dsp:spPr>
        <a:xfrm>
          <a:off x="2262981" y="1448308"/>
          <a:ext cx="5966618" cy="26250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3. </a:t>
          </a:r>
          <a:r>
            <a:rPr lang="bs-Latn-BA" sz="2400" kern="1200" dirty="0" smtClean="0"/>
            <a:t>Nedostatak </a:t>
          </a:r>
          <a:r>
            <a:rPr lang="en-US" sz="2400" kern="1200" dirty="0" smtClean="0"/>
            <a:t>multi-core/multi-CPU </a:t>
          </a:r>
          <a:r>
            <a:rPr lang="bs-Latn-BA" sz="2400" kern="1200" dirty="0" smtClean="0"/>
            <a:t>podrške</a:t>
          </a:r>
          <a:endParaRPr lang="en-US" sz="2400" kern="1200" dirty="0"/>
        </a:p>
      </dsp:txBody>
      <dsp:txXfrm>
        <a:off x="2262981" y="1448308"/>
        <a:ext cx="5966618" cy="724154"/>
      </dsp:txXfrm>
    </dsp:sp>
    <dsp:sp modelId="{7E023CC8-1752-4677-A4A9-D47AB1F00D03}">
      <dsp:nvSpPr>
        <dsp:cNvPr id="0" name=""/>
        <dsp:cNvSpPr/>
      </dsp:nvSpPr>
      <dsp:spPr>
        <a:xfrm>
          <a:off x="1425678" y="2172462"/>
          <a:ext cx="1674606" cy="167460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214044"/>
                <a:satOff val="-3415"/>
                <a:lumOff val="32886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214044"/>
                <a:satOff val="-3415"/>
                <a:lumOff val="32886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214044"/>
                <a:satOff val="-3415"/>
                <a:lumOff val="328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EE320F-81CF-4F22-B43F-6DADFA264627}">
      <dsp:nvSpPr>
        <dsp:cNvPr id="0" name=""/>
        <dsp:cNvSpPr/>
      </dsp:nvSpPr>
      <dsp:spPr>
        <a:xfrm>
          <a:off x="2262981" y="2172462"/>
          <a:ext cx="5966618" cy="16746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4. </a:t>
          </a:r>
          <a:r>
            <a:rPr lang="bs-Latn-BA" sz="2400" kern="1200" dirty="0" smtClean="0"/>
            <a:t>Bez obaveze</a:t>
          </a:r>
          <a:endParaRPr lang="en-US" sz="2400" kern="1200" dirty="0"/>
        </a:p>
      </dsp:txBody>
      <dsp:txXfrm>
        <a:off x="2262981" y="2172462"/>
        <a:ext cx="5966618" cy="724154"/>
      </dsp:txXfrm>
    </dsp:sp>
    <dsp:sp modelId="{276156CE-2FF6-4A44-9859-9F89E96BF08D}">
      <dsp:nvSpPr>
        <dsp:cNvPr id="0" name=""/>
        <dsp:cNvSpPr/>
      </dsp:nvSpPr>
      <dsp:spPr>
        <a:xfrm>
          <a:off x="1900904" y="2896616"/>
          <a:ext cx="724154" cy="72415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50000"/>
                <a:hueOff val="107022"/>
                <a:satOff val="-1708"/>
                <a:lumOff val="16443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07022"/>
                <a:satOff val="-1708"/>
                <a:lumOff val="16443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07022"/>
                <a:satOff val="-1708"/>
                <a:lumOff val="164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07D4CA-6A5D-4B06-80F6-55C8B62D4C47}">
      <dsp:nvSpPr>
        <dsp:cNvPr id="0" name=""/>
        <dsp:cNvSpPr/>
      </dsp:nvSpPr>
      <dsp:spPr>
        <a:xfrm>
          <a:off x="2262981" y="2896616"/>
          <a:ext cx="5966618" cy="7241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5. </a:t>
          </a:r>
          <a:r>
            <a:rPr lang="bs-Latn-BA" sz="2400" kern="1200" dirty="0" smtClean="0"/>
            <a:t>Samo za </a:t>
          </a:r>
          <a:r>
            <a:rPr lang="en-US" sz="2400" kern="1200" dirty="0" smtClean="0"/>
            <a:t>Delphi/C</a:t>
          </a:r>
          <a:r>
            <a:rPr lang="en-US" sz="2400" kern="1200" dirty="0" smtClean="0"/>
            <a:t>++ Builder</a:t>
          </a:r>
          <a:endParaRPr lang="en-US" sz="2400" kern="1200" dirty="0"/>
        </a:p>
      </dsp:txBody>
      <dsp:txXfrm>
        <a:off x="2262981" y="2896616"/>
        <a:ext cx="5966618" cy="724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AAC8C82-ACBC-4D20-8103-D56B245B2E18}" type="datetimeFigureOut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3B1A70-F61F-4B17-BB2C-2DA28B895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F9F987-F179-4B2B-B822-2C374171C1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94B15-B5D6-4F56-B6AD-EAD8A2E7AE0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307D77-3873-4774-84B1-8351A73FA9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CD8853-D9BD-42FC-A34C-B337A56315A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C9F757-9B27-4498-A27A-06F3A7ECE75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CF7A33-343B-4C70-8B94-E7CA24163A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8450D9-E4A7-47A8-B835-CE114492CA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4F4F4A-2CFB-4217-BF65-38123719E4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AB06B-CFF3-4CC8-BB8B-D85AF93ED008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4A259-B79F-45AF-990C-B00839804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A9359-BE76-4FE1-87F6-F91F7DBA616A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645D6-15D6-4CCD-9172-4B33BE710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D5324-A254-4EF3-93E6-22D2F411987E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8E6AA-BBA7-4401-8BA6-8C2A6D5DB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9DDD-B269-4452-B5BC-35587D4C943F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E59C0-BADE-4735-844F-842EBB270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6E97-B7FF-4622-A9BB-4F372B3297A1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8DC6-A329-4397-9311-967A3BAFD8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3B149-74B1-4B44-A0BF-301F12615452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53E48-8A3D-486C-9B01-4694BC1A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A576-97AA-4BE0-BF09-EF3A80D0A68E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7E0BD-E265-45E8-A74E-23CDE71DD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ECE9-447B-4F67-8445-CB64D8135114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66E40-76D5-4A89-9E69-695E3E44D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9637F-AE3D-4EE3-AD1B-7737C3089DEA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26DE9-0CCC-44C2-960F-A8C471AFC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C36C-9B5C-4EF7-82DD-29F3607B2C94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1FA0C-2499-4FC9-B13B-7018AB07B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414FB-C3CC-4E8E-BF22-A004C45CC606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F01E9-DC1E-4881-8236-EA85186E3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0D62BE-B372-4159-BFF3-8089BC878C45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69207B-9929-4525-9E5F-F3374F476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ndthebird.com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-aid.com/articles/item10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ndthebird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rebirdsql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ndthebird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11" Type="http://schemas.openxmlformats.org/officeDocument/2006/relationships/hyperlink" Target="http://www.mindthebird.com/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nkedin.com/groups?home=&amp;gid=2719245&amp;trk=anet_ug_hm&amp;goback=.hom" TargetMode="External"/><Relationship Id="rId5" Type="http://schemas.openxmlformats.org/officeDocument/2006/relationships/hyperlink" Target="http://groups.google.ru/group/mindthebird" TargetMode="External"/><Relationship Id="rId4" Type="http://schemas.openxmlformats.org/officeDocument/2006/relationships/hyperlink" Target="http://twitter.com/mindthefirebir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en-US" sz="6600" smtClean="0"/>
              <a:t>Firebird Mythbusters</a:t>
            </a:r>
          </a:p>
        </p:txBody>
      </p:sp>
      <p:pic>
        <p:nvPicPr>
          <p:cNvPr id="4" name="Picture 2" descr="C:\TEMP\mtb\logos\firebird-logo-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057400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5638800"/>
            <a:ext cx="7848600" cy="930275"/>
          </a:xfrm>
        </p:spPr>
        <p:txBody>
          <a:bodyPr/>
          <a:lstStyle/>
          <a:p>
            <a:pPr>
              <a:defRPr/>
            </a:pP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www.MindTheBird.com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8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769938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latin typeface="+mn-lt"/>
                <a:cs typeface="+mn-cs"/>
              </a:rPr>
              <a:t>Firebird </a:t>
            </a:r>
            <a:r>
              <a:rPr lang="en-US" sz="4400" dirty="0" err="1" smtClean="0">
                <a:latin typeface="+mn-lt"/>
                <a:cs typeface="+mn-cs"/>
              </a:rPr>
              <a:t>Mitovi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Da li je</a:t>
            </a:r>
            <a:r>
              <a:rPr lang="en-US" dirty="0" smtClean="0"/>
              <a:t> </a:t>
            </a:r>
            <a:r>
              <a:rPr lang="en-US" dirty="0" smtClean="0"/>
              <a:t>1Terabyte (1000+ </a:t>
            </a:r>
            <a:r>
              <a:rPr lang="en-US" dirty="0" smtClean="0"/>
              <a:t>Gb</a:t>
            </a:r>
            <a:r>
              <a:rPr lang="en-US" dirty="0" smtClean="0"/>
              <a:t>) </a:t>
            </a:r>
            <a:r>
              <a:rPr lang="bs-Latn-BA" dirty="0" smtClean="0"/>
              <a:t>malo</a:t>
            </a:r>
            <a:r>
              <a:rPr lang="en-US" dirty="0" smtClean="0"/>
              <a:t>? </a:t>
            </a:r>
            <a:r>
              <a:rPr lang="bs-Latn-BA" dirty="0" smtClean="0"/>
              <a:t>Vidi izvještaj</a:t>
            </a:r>
            <a:r>
              <a:rPr lang="en-US" dirty="0" smtClean="0"/>
              <a:t>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www.ib-aid.com/articles/item104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Nekoliko kompanija ima </a:t>
            </a:r>
            <a:r>
              <a:rPr lang="en-US" dirty="0" smtClean="0"/>
              <a:t>real-world </a:t>
            </a:r>
            <a:r>
              <a:rPr lang="en-US" dirty="0" smtClean="0"/>
              <a:t>450+ </a:t>
            </a:r>
            <a:r>
              <a:rPr lang="en-US" dirty="0" err="1" smtClean="0"/>
              <a:t>Gb</a:t>
            </a:r>
            <a:r>
              <a:rPr lang="en-US" dirty="0" smtClean="0"/>
              <a:t> </a:t>
            </a:r>
            <a:r>
              <a:rPr lang="bs-Latn-BA" dirty="0" smtClean="0"/>
              <a:t>baze</a:t>
            </a:r>
            <a:r>
              <a:rPr lang="en-US" dirty="0" smtClean="0"/>
              <a:t>, </a:t>
            </a:r>
            <a:r>
              <a:rPr lang="en-US" dirty="0" smtClean="0"/>
              <a:t>100+Gb </a:t>
            </a:r>
            <a:r>
              <a:rPr lang="bs-Latn-BA" dirty="0" smtClean="0"/>
              <a:t>baze su normalna stvar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Srednji </a:t>
            </a:r>
            <a:r>
              <a:rPr lang="en-US" dirty="0" smtClean="0"/>
              <a:t>hardware</a:t>
            </a:r>
            <a:r>
              <a:rPr lang="bs-Latn-BA" dirty="0" smtClean="0"/>
              <a:t>-ski zahtjevi nisu jednako</a:t>
            </a:r>
            <a:r>
              <a:rPr lang="en-US" dirty="0" smtClean="0"/>
              <a:t> </a:t>
            </a:r>
            <a:r>
              <a:rPr lang="bs-Latn-BA" dirty="0" smtClean="0"/>
              <a:t>srednjim </a:t>
            </a:r>
            <a:r>
              <a:rPr lang="en-US" dirty="0" err="1" smtClean="0"/>
              <a:t>performan</a:t>
            </a:r>
            <a:r>
              <a:rPr lang="bs-Latn-BA" dirty="0" smtClean="0"/>
              <a:t>sama</a:t>
            </a: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4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3765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cs typeface="+mn-cs"/>
              </a:rPr>
              <a:t>M</a:t>
            </a:r>
            <a:r>
              <a:rPr lang="bs-Latn-BA" sz="4000" dirty="0" smtClean="0">
                <a:latin typeface="+mn-lt"/>
                <a:cs typeface="+mn-cs"/>
              </a:rPr>
              <a:t>i</a:t>
            </a:r>
            <a:r>
              <a:rPr lang="en-US" sz="4000" dirty="0" smtClean="0">
                <a:latin typeface="+mn-lt"/>
                <a:cs typeface="+mn-cs"/>
              </a:rPr>
              <a:t>t </a:t>
            </a:r>
            <a:r>
              <a:rPr lang="en-US" sz="4000" dirty="0">
                <a:latin typeface="+mn-lt"/>
                <a:cs typeface="+mn-cs"/>
              </a:rPr>
              <a:t>1: </a:t>
            </a:r>
            <a:r>
              <a:rPr lang="bs-Latn-BA" sz="4000" dirty="0" smtClean="0">
                <a:latin typeface="+mn-lt"/>
                <a:cs typeface="+mn-cs"/>
              </a:rPr>
              <a:t>Samo za male</a:t>
            </a:r>
            <a:r>
              <a:rPr lang="en-US" sz="4000" dirty="0" smtClean="0">
                <a:latin typeface="+mn-lt"/>
                <a:cs typeface="+mn-cs"/>
              </a:rPr>
              <a:t> (</a:t>
            </a:r>
            <a:r>
              <a:rPr lang="en-US" sz="4000" dirty="0">
                <a:latin typeface="+mn-lt"/>
                <a:cs typeface="+mn-cs"/>
              </a:rPr>
              <a:t>desktop) </a:t>
            </a:r>
            <a:r>
              <a:rPr lang="bs-Latn-BA" sz="4000" dirty="0" smtClean="0">
                <a:latin typeface="+mn-lt"/>
                <a:cs typeface="+mn-cs"/>
              </a:rPr>
              <a:t>baze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7244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495 570 </a:t>
            </a:r>
            <a:r>
              <a:rPr lang="en-US" dirty="0" smtClean="0"/>
              <a:t>Windows </a:t>
            </a:r>
            <a:r>
              <a:rPr lang="en-US" sz="3300" b="1" dirty="0" err="1" smtClean="0"/>
              <a:t>instala</a:t>
            </a:r>
            <a:r>
              <a:rPr lang="bs-Latn-BA" sz="3300" b="1" dirty="0" smtClean="0"/>
              <a:t>cija </a:t>
            </a:r>
            <a:r>
              <a:rPr lang="bs-Latn-BA" sz="2800" dirty="0" smtClean="0"/>
              <a:t>u</a:t>
            </a:r>
            <a:r>
              <a:rPr lang="en-US" sz="2800" dirty="0" smtClean="0"/>
              <a:t> </a:t>
            </a:r>
            <a:r>
              <a:rPr lang="bs-Latn-BA" sz="2800" dirty="0" smtClean="0"/>
              <a:t>zadnjih </a:t>
            </a:r>
            <a:r>
              <a:rPr lang="en-US" sz="2800" dirty="0" smtClean="0"/>
              <a:t>12 m</a:t>
            </a:r>
            <a:r>
              <a:rPr lang="bs-Latn-BA" sz="2800" dirty="0" smtClean="0"/>
              <a:t>jeseci</a:t>
            </a:r>
            <a:r>
              <a:rPr lang="en-US" sz="2800" dirty="0" smtClean="0"/>
              <a:t> </a:t>
            </a:r>
            <a:r>
              <a:rPr lang="en-US" dirty="0" smtClean="0"/>
              <a:t>(</a:t>
            </a:r>
            <a:r>
              <a:rPr lang="bs-Latn-BA" dirty="0" smtClean="0"/>
              <a:t>zabilježeno koristeći </a:t>
            </a:r>
            <a:r>
              <a:rPr lang="en-US" dirty="0" smtClean="0"/>
              <a:t>op</a:t>
            </a:r>
            <a:r>
              <a:rPr lang="bs-Latn-BA" dirty="0" smtClean="0"/>
              <a:t>cionu </a:t>
            </a:r>
            <a:r>
              <a:rPr lang="en-US" dirty="0" smtClean="0"/>
              <a:t>web-link </a:t>
            </a:r>
            <a:r>
              <a:rPr lang="en-US" dirty="0" err="1" smtClean="0"/>
              <a:t>notifi</a:t>
            </a:r>
            <a:r>
              <a:rPr lang="bs-Latn-BA" dirty="0" smtClean="0"/>
              <a:t>ka</a:t>
            </a:r>
            <a:r>
              <a:rPr lang="en-US" dirty="0" smtClean="0"/>
              <a:t>c</a:t>
            </a:r>
            <a:r>
              <a:rPr lang="bs-Latn-BA" dirty="0" smtClean="0"/>
              <a:t>iju</a:t>
            </a:r>
            <a:r>
              <a:rPr lang="en-US" dirty="0" smtClean="0"/>
              <a:t>, </a:t>
            </a:r>
            <a:r>
              <a:rPr lang="bs-Latn-BA" dirty="0" smtClean="0"/>
              <a:t>uključenu u </a:t>
            </a:r>
            <a:r>
              <a:rPr lang="en-US" dirty="0" smtClean="0"/>
              <a:t>Windows-installer</a:t>
            </a:r>
            <a:r>
              <a:rPr lang="en-US" dirty="0" smtClean="0"/>
              <a:t>). Linux </a:t>
            </a:r>
            <a:r>
              <a:rPr lang="bs-Latn-BA" dirty="0" smtClean="0"/>
              <a:t>i </a:t>
            </a:r>
            <a:r>
              <a:rPr lang="en-US" dirty="0" smtClean="0"/>
              <a:t>embedded </a:t>
            </a:r>
            <a:r>
              <a:rPr lang="en-US" dirty="0" err="1" smtClean="0"/>
              <a:t>instala</a:t>
            </a:r>
            <a:r>
              <a:rPr lang="bs-Latn-BA" dirty="0" smtClean="0"/>
              <a:t>cije nisu pobrojane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7</a:t>
            </a:r>
            <a:r>
              <a:rPr lang="en-US" dirty="0" smtClean="0"/>
              <a:t>000 </a:t>
            </a:r>
            <a:r>
              <a:rPr lang="bs-Latn-BA" dirty="0" smtClean="0"/>
              <a:t>posjetilaca</a:t>
            </a:r>
            <a:r>
              <a:rPr lang="en-US" dirty="0" smtClean="0"/>
              <a:t>/p</a:t>
            </a:r>
            <a:r>
              <a:rPr lang="bs-Latn-BA" dirty="0" smtClean="0"/>
              <a:t>o danu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1.8M </a:t>
            </a:r>
            <a:r>
              <a:rPr lang="bs-Latn-BA" dirty="0" smtClean="0"/>
              <a:t>godišnje jedinstvenih posjetilaca na </a:t>
            </a:r>
            <a:r>
              <a:rPr lang="en-US" dirty="0" smtClean="0">
                <a:hlinkClick r:id="rId3"/>
              </a:rPr>
              <a:t>www.firebirdsql.org</a:t>
            </a:r>
            <a:r>
              <a:rPr lang="en-US" dirty="0" smtClean="0"/>
              <a:t>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6,583,438 </a:t>
            </a:r>
            <a:r>
              <a:rPr lang="en-US" dirty="0" smtClean="0"/>
              <a:t>download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od</a:t>
            </a:r>
            <a:r>
              <a:rPr lang="en-US" dirty="0" smtClean="0"/>
              <a:t> 2000</a:t>
            </a:r>
            <a:r>
              <a:rPr lang="bs-Latn-BA" dirty="0" smtClean="0"/>
              <a:t>-te</a:t>
            </a:r>
            <a:r>
              <a:rPr lang="en-US" dirty="0" smtClean="0"/>
              <a:t> </a:t>
            </a:r>
            <a:r>
              <a:rPr lang="bs-Latn-BA" dirty="0" smtClean="0"/>
              <a:t>samo sa </a:t>
            </a:r>
            <a:r>
              <a:rPr lang="en-US" dirty="0" smtClean="0"/>
              <a:t>sourceforge.net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Uključen u repozitorije svih glavnih </a:t>
            </a:r>
            <a:r>
              <a:rPr lang="en-US" dirty="0" smtClean="0"/>
              <a:t>Linux </a:t>
            </a:r>
            <a:r>
              <a:rPr lang="en-US" dirty="0" err="1" smtClean="0"/>
              <a:t>distribu</a:t>
            </a:r>
            <a:r>
              <a:rPr lang="bs-Latn-BA" dirty="0" smtClean="0"/>
              <a:t>cija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Mandriva</a:t>
            </a:r>
            <a:r>
              <a:rPr lang="en-US" dirty="0" smtClean="0"/>
              <a:t>, Fedora, </a:t>
            </a:r>
            <a:r>
              <a:rPr lang="en-US" dirty="0" err="1" smtClean="0"/>
              <a:t>Debian</a:t>
            </a:r>
            <a:r>
              <a:rPr lang="en-US" dirty="0" smtClean="0"/>
              <a:t>, </a:t>
            </a:r>
            <a:r>
              <a:rPr lang="en-US" dirty="0" err="1" smtClean="0"/>
              <a:t>OpenSuse</a:t>
            </a:r>
            <a:r>
              <a:rPr lang="en-US" dirty="0" smtClean="0"/>
              <a:t>, </a:t>
            </a:r>
            <a:r>
              <a:rPr lang="bs-Latn-BA" dirty="0" smtClean="0"/>
              <a:t>itd</a:t>
            </a:r>
            <a:r>
              <a:rPr lang="en-US" dirty="0" smtClean="0"/>
              <a:t>)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+10% </a:t>
            </a:r>
            <a:r>
              <a:rPr lang="en-US" dirty="0" err="1" smtClean="0"/>
              <a:t>YoY</a:t>
            </a:r>
            <a:r>
              <a:rPr lang="en-US" dirty="0" smtClean="0"/>
              <a:t> </a:t>
            </a:r>
            <a:r>
              <a:rPr lang="bs-Latn-BA" dirty="0" smtClean="0"/>
              <a:t>rast korištenja svake godine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4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37650" cy="708025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cs typeface="+mn-cs"/>
              </a:rPr>
              <a:t>M</a:t>
            </a:r>
            <a:r>
              <a:rPr lang="bs-Latn-BA" sz="4000" dirty="0" smtClean="0">
                <a:latin typeface="+mn-lt"/>
                <a:cs typeface="+mn-cs"/>
              </a:rPr>
              <a:t>i</a:t>
            </a:r>
            <a:r>
              <a:rPr lang="en-US" sz="4000" dirty="0" smtClean="0">
                <a:latin typeface="+mn-lt"/>
                <a:cs typeface="+mn-cs"/>
              </a:rPr>
              <a:t>t </a:t>
            </a:r>
            <a:r>
              <a:rPr lang="en-US" sz="4000" dirty="0">
                <a:latin typeface="+mn-lt"/>
                <a:cs typeface="+mn-cs"/>
              </a:rPr>
              <a:t>2: </a:t>
            </a:r>
            <a:r>
              <a:rPr lang="en-US" sz="4000" dirty="0" smtClean="0">
                <a:latin typeface="+mn-lt"/>
                <a:cs typeface="+mn-cs"/>
              </a:rPr>
              <a:t>N</a:t>
            </a:r>
            <a:r>
              <a:rPr lang="bs-Latn-BA" sz="4000" dirty="0" smtClean="0">
                <a:latin typeface="+mn-lt"/>
                <a:cs typeface="+mn-cs"/>
              </a:rPr>
              <a:t>ije široko korišten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763000" cy="47244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Izbor od</a:t>
            </a:r>
            <a:r>
              <a:rPr lang="en-US" dirty="0" smtClean="0"/>
              <a:t> </a:t>
            </a:r>
            <a:r>
              <a:rPr lang="en-US" b="1" dirty="0" smtClean="0"/>
              <a:t>4 </a:t>
            </a:r>
            <a:r>
              <a:rPr lang="en-US" b="1" dirty="0" err="1" smtClean="0"/>
              <a:t>arhite</a:t>
            </a:r>
            <a:r>
              <a:rPr lang="bs-Latn-BA" b="1" dirty="0" smtClean="0"/>
              <a:t>k</a:t>
            </a:r>
            <a:r>
              <a:rPr lang="en-US" b="1" dirty="0" err="1" smtClean="0"/>
              <a:t>ture</a:t>
            </a:r>
            <a:r>
              <a:rPr lang="en-US" dirty="0" smtClean="0"/>
              <a:t>: </a:t>
            </a:r>
            <a:r>
              <a:rPr lang="en-US" dirty="0" smtClean="0"/>
              <a:t>embedded (</a:t>
            </a:r>
            <a:r>
              <a:rPr lang="en-US" dirty="0" err="1" smtClean="0"/>
              <a:t>dll</a:t>
            </a:r>
            <a:r>
              <a:rPr lang="en-US" dirty="0" smtClean="0"/>
              <a:t>), </a:t>
            </a:r>
            <a:r>
              <a:rPr lang="en-US" dirty="0" err="1" smtClean="0"/>
              <a:t>SuperServer</a:t>
            </a:r>
            <a:r>
              <a:rPr lang="en-US" dirty="0" smtClean="0"/>
              <a:t>,  Classic, </a:t>
            </a:r>
            <a:r>
              <a:rPr lang="en-US" dirty="0" err="1" smtClean="0"/>
              <a:t>SuperClassic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Classic</a:t>
            </a:r>
            <a:r>
              <a:rPr lang="en-US" dirty="0" smtClean="0"/>
              <a:t> </a:t>
            </a:r>
            <a:r>
              <a:rPr lang="bs-Latn-BA" dirty="0" smtClean="0"/>
              <a:t>je</a:t>
            </a:r>
            <a:r>
              <a:rPr lang="en-US" dirty="0" smtClean="0"/>
              <a:t> d</a:t>
            </a:r>
            <a:r>
              <a:rPr lang="bs-Latn-BA" dirty="0" smtClean="0"/>
              <a:t>izajniran za veliko opterećenje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instanc</a:t>
            </a:r>
            <a:r>
              <a:rPr lang="bs-Latn-BA" dirty="0" smtClean="0"/>
              <a:t>a</a:t>
            </a:r>
            <a:r>
              <a:rPr lang="en-US" dirty="0" smtClean="0"/>
              <a:t> p</a:t>
            </a:r>
            <a:r>
              <a:rPr lang="bs-Latn-BA" dirty="0" smtClean="0"/>
              <a:t>o</a:t>
            </a:r>
            <a:r>
              <a:rPr lang="en-US" dirty="0" smtClean="0"/>
              <a:t> </a:t>
            </a:r>
            <a:r>
              <a:rPr lang="bs-Latn-BA" dirty="0" smtClean="0"/>
              <a:t>konekciji</a:t>
            </a:r>
            <a:r>
              <a:rPr lang="en-US" dirty="0" smtClean="0"/>
              <a:t>, </a:t>
            </a:r>
            <a:r>
              <a:rPr lang="bs-Latn-BA" dirty="0" smtClean="0"/>
              <a:t>stotine korisnika</a:t>
            </a:r>
            <a:r>
              <a:rPr lang="en-US" dirty="0" smtClean="0"/>
              <a:t>, terabyte</a:t>
            </a:r>
            <a:r>
              <a:rPr lang="bs-Latn-BA" dirty="0" smtClean="0"/>
              <a:t>-i</a:t>
            </a:r>
            <a:r>
              <a:rPr lang="en-US" dirty="0" smtClean="0"/>
              <a:t> </a:t>
            </a:r>
            <a:r>
              <a:rPr lang="bs-Latn-BA" dirty="0" smtClean="0"/>
              <a:t>podataka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SuperServer</a:t>
            </a:r>
            <a:r>
              <a:rPr lang="en-US" dirty="0" smtClean="0"/>
              <a:t> </a:t>
            </a:r>
            <a:r>
              <a:rPr lang="bs-Latn-BA" dirty="0" smtClean="0"/>
              <a:t>je</a:t>
            </a:r>
            <a:r>
              <a:rPr lang="en-US" dirty="0" smtClean="0"/>
              <a:t> </a:t>
            </a: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en-US" dirty="0" smtClean="0"/>
              <a:t>~&lt;100 </a:t>
            </a:r>
            <a:r>
              <a:rPr lang="bs-Latn-BA" dirty="0" smtClean="0"/>
              <a:t>korisnika i srednji </a:t>
            </a:r>
            <a:r>
              <a:rPr lang="en-US" dirty="0" smtClean="0"/>
              <a:t>hardware (</a:t>
            </a:r>
            <a:r>
              <a:rPr lang="bs-Latn-BA" dirty="0" smtClean="0"/>
              <a:t>ovo je </a:t>
            </a:r>
            <a:r>
              <a:rPr lang="en-US" dirty="0" smtClean="0"/>
              <a:t>full-blown </a:t>
            </a:r>
            <a:r>
              <a:rPr lang="en-US" dirty="0" smtClean="0"/>
              <a:t>SQL </a:t>
            </a:r>
            <a:r>
              <a:rPr lang="bs-Latn-BA" dirty="0" smtClean="0"/>
              <a:t>baza za </a:t>
            </a:r>
            <a:r>
              <a:rPr lang="en-US" dirty="0" smtClean="0"/>
              <a:t>Atom-</a:t>
            </a:r>
            <a:r>
              <a:rPr lang="en-US" dirty="0" err="1" smtClean="0"/>
              <a:t>ba</a:t>
            </a:r>
            <a:r>
              <a:rPr lang="bs-Latn-BA" dirty="0" smtClean="0"/>
              <a:t>zirane</a:t>
            </a:r>
            <a:r>
              <a:rPr lang="en-US" dirty="0" smtClean="0"/>
              <a:t> </a:t>
            </a:r>
            <a:r>
              <a:rPr lang="en-US" dirty="0" smtClean="0"/>
              <a:t>energy-efficient </a:t>
            </a:r>
            <a:r>
              <a:rPr lang="en-US" dirty="0" smtClean="0"/>
              <a:t>server</a:t>
            </a:r>
            <a:r>
              <a:rPr lang="bs-Latn-BA" dirty="0" smtClean="0"/>
              <a:t>e</a:t>
            </a:r>
            <a:r>
              <a:rPr lang="en-US" dirty="0" smtClean="0"/>
              <a:t> </a:t>
            </a:r>
            <a:r>
              <a:rPr lang="bs-Latn-BA" dirty="0" smtClean="0"/>
              <a:t>i </a:t>
            </a:r>
            <a:r>
              <a:rPr lang="en-US" dirty="0" err="1" smtClean="0"/>
              <a:t>netbook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bs-Latn-BA" dirty="0" smtClean="0"/>
              <a:t>likacije</a:t>
            </a:r>
            <a:r>
              <a:rPr lang="en-US" dirty="0" smtClean="0"/>
              <a:t>)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/>
              <a:t>SuperClassic</a:t>
            </a:r>
            <a:r>
              <a:rPr lang="en-US" dirty="0" smtClean="0"/>
              <a:t> </a:t>
            </a:r>
            <a:r>
              <a:rPr lang="bs-Latn-BA" dirty="0" smtClean="0"/>
              <a:t>kombinuje</a:t>
            </a:r>
            <a:r>
              <a:rPr lang="en-US" dirty="0" smtClean="0"/>
              <a:t> </a:t>
            </a:r>
            <a:r>
              <a:rPr lang="bs-Latn-BA" dirty="0" smtClean="0"/>
              <a:t>prednosti obje </a:t>
            </a:r>
            <a:r>
              <a:rPr lang="en-US" dirty="0" err="1" smtClean="0"/>
              <a:t>arhite</a:t>
            </a:r>
            <a:r>
              <a:rPr lang="bs-Latn-BA" dirty="0" smtClean="0"/>
              <a:t>kture</a:t>
            </a:r>
            <a:r>
              <a:rPr lang="en-US" dirty="0" smtClean="0"/>
              <a:t> </a:t>
            </a:r>
            <a:r>
              <a:rPr lang="en-US" dirty="0" smtClean="0"/>
              <a:t>– memory-efficient </a:t>
            </a:r>
            <a:r>
              <a:rPr lang="bs-Latn-BA" dirty="0" smtClean="0"/>
              <a:t>rješenje sa </a:t>
            </a:r>
            <a:r>
              <a:rPr lang="en-US" dirty="0" smtClean="0"/>
              <a:t>multi-core/CPU </a:t>
            </a:r>
            <a:r>
              <a:rPr lang="bs-Latn-BA" dirty="0" smtClean="0"/>
              <a:t>podrškom</a:t>
            </a:r>
            <a:r>
              <a:rPr lang="en-US" dirty="0" smtClean="0"/>
              <a:t>, </a:t>
            </a:r>
            <a:r>
              <a:rPr lang="bs-Latn-BA" dirty="0" smtClean="0"/>
              <a:t>podržava</a:t>
            </a:r>
            <a:r>
              <a:rPr lang="en-US" dirty="0" smtClean="0"/>
              <a:t> </a:t>
            </a:r>
            <a:r>
              <a:rPr lang="en-US" dirty="0" smtClean="0"/>
              <a:t>&gt;1000 </a:t>
            </a:r>
            <a:r>
              <a:rPr lang="bs-Latn-BA" dirty="0" smtClean="0"/>
              <a:t>konekcija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3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3765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cs typeface="+mn-cs"/>
              </a:rPr>
              <a:t>M</a:t>
            </a:r>
            <a:r>
              <a:rPr lang="bs-Latn-BA" sz="4000" dirty="0" smtClean="0">
                <a:latin typeface="+mn-lt"/>
                <a:cs typeface="+mn-cs"/>
              </a:rPr>
              <a:t>i</a:t>
            </a:r>
            <a:r>
              <a:rPr lang="en-US" sz="4000" dirty="0" smtClean="0">
                <a:latin typeface="+mn-lt"/>
                <a:cs typeface="+mn-cs"/>
              </a:rPr>
              <a:t>t </a:t>
            </a:r>
            <a:r>
              <a:rPr lang="en-US" sz="4000" dirty="0">
                <a:latin typeface="+mn-lt"/>
                <a:cs typeface="+mn-cs"/>
              </a:rPr>
              <a:t>3: </a:t>
            </a:r>
            <a:r>
              <a:rPr lang="bs-Latn-BA" sz="4000" dirty="0" smtClean="0">
                <a:latin typeface="+mn-lt"/>
                <a:cs typeface="+mn-cs"/>
              </a:rPr>
              <a:t>Nedostatatk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en-US" sz="4000" dirty="0">
                <a:latin typeface="+mn-lt"/>
                <a:cs typeface="+mn-cs"/>
              </a:rPr>
              <a:t>multi-core/multi-CPU </a:t>
            </a:r>
            <a:r>
              <a:rPr lang="bs-Latn-BA" sz="4000" dirty="0" smtClean="0">
                <a:latin typeface="+mn-lt"/>
                <a:cs typeface="+mn-cs"/>
              </a:rPr>
              <a:t>podrške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54025" y="1524000"/>
            <a:ext cx="8229600" cy="4525963"/>
          </a:xfrm>
        </p:spPr>
        <p:txBody>
          <a:bodyPr/>
          <a:lstStyle/>
          <a:p>
            <a:r>
              <a:rPr lang="en-US" dirty="0" smtClean="0"/>
              <a:t>Firebird development </a:t>
            </a:r>
            <a:r>
              <a:rPr lang="bs-Latn-BA" dirty="0" smtClean="0"/>
              <a:t>je podržan od strane </a:t>
            </a:r>
            <a:r>
              <a:rPr lang="en-US" dirty="0" smtClean="0"/>
              <a:t>Firebird </a:t>
            </a:r>
            <a:r>
              <a:rPr lang="en-US" dirty="0" smtClean="0"/>
              <a:t>Foundation </a:t>
            </a:r>
            <a:r>
              <a:rPr lang="bs-Latn-BA" dirty="0" smtClean="0"/>
              <a:t>i kompanija oko nje</a:t>
            </a:r>
            <a:endParaRPr lang="en-US" dirty="0" smtClean="0"/>
          </a:p>
          <a:p>
            <a:r>
              <a:rPr lang="bs-Latn-BA" dirty="0" smtClean="0"/>
              <a:t>Razvoj teče od </a:t>
            </a:r>
            <a:r>
              <a:rPr lang="en-US" dirty="0" smtClean="0"/>
              <a:t>2000</a:t>
            </a:r>
            <a:r>
              <a:rPr lang="bs-Latn-BA" dirty="0" smtClean="0"/>
              <a:t>-te</a:t>
            </a:r>
            <a:r>
              <a:rPr lang="en-US" dirty="0" smtClean="0"/>
              <a:t>: </a:t>
            </a:r>
            <a:r>
              <a:rPr lang="en-US" b="1" dirty="0" smtClean="0"/>
              <a:t>5 </a:t>
            </a:r>
            <a:r>
              <a:rPr lang="bs-Latn-BA" b="1" dirty="0" smtClean="0"/>
              <a:t>glavnih</a:t>
            </a:r>
            <a:r>
              <a:rPr lang="en-US" b="1" dirty="0" smtClean="0"/>
              <a:t> release</a:t>
            </a:r>
            <a:r>
              <a:rPr lang="bs-Latn-BA" b="1" dirty="0" smtClean="0"/>
              <a:t>-a</a:t>
            </a:r>
            <a:r>
              <a:rPr lang="en-US" b="1" dirty="0" smtClean="0"/>
              <a:t> </a:t>
            </a:r>
            <a:r>
              <a:rPr lang="en-US" dirty="0" smtClean="0"/>
              <a:t>(1.0, 1.5, 2.0, 2.1, 2.5) </a:t>
            </a:r>
            <a:r>
              <a:rPr lang="bs-Latn-BA" dirty="0" smtClean="0"/>
              <a:t>i stalan </a:t>
            </a:r>
            <a:r>
              <a:rPr lang="en-US" dirty="0" smtClean="0"/>
              <a:t>roadmap </a:t>
            </a:r>
            <a:r>
              <a:rPr lang="bs-Latn-BA" dirty="0" smtClean="0"/>
              <a:t>se prati </a:t>
            </a:r>
            <a:r>
              <a:rPr lang="en-US" dirty="0" smtClean="0"/>
              <a:t>(3.0 </a:t>
            </a:r>
            <a:r>
              <a:rPr lang="bs-Latn-BA" dirty="0" smtClean="0"/>
              <a:t>je u </a:t>
            </a:r>
            <a:r>
              <a:rPr lang="en-US" dirty="0" smtClean="0"/>
              <a:t>alpha </a:t>
            </a:r>
            <a:r>
              <a:rPr lang="bs-Latn-BA" dirty="0" smtClean="0"/>
              <a:t>stadiju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12 </a:t>
            </a:r>
            <a:r>
              <a:rPr lang="en-US" dirty="0" smtClean="0"/>
              <a:t>a</a:t>
            </a:r>
            <a:r>
              <a:rPr lang="bs-Latn-BA" dirty="0" smtClean="0"/>
              <a:t>k</a:t>
            </a:r>
            <a:r>
              <a:rPr lang="en-US" dirty="0" err="1" smtClean="0"/>
              <a:t>tiv</a:t>
            </a:r>
            <a:r>
              <a:rPr lang="bs-Latn-BA" dirty="0" smtClean="0"/>
              <a:t>nih</a:t>
            </a:r>
            <a:r>
              <a:rPr lang="en-US" dirty="0" smtClean="0"/>
              <a:t> developer</a:t>
            </a:r>
            <a:r>
              <a:rPr lang="bs-Latn-BA" dirty="0" smtClean="0"/>
              <a:t>a</a:t>
            </a:r>
            <a:r>
              <a:rPr lang="en-US" dirty="0" smtClean="0"/>
              <a:t> </a:t>
            </a:r>
            <a:r>
              <a:rPr lang="bs-Latn-BA" dirty="0" smtClean="0"/>
              <a:t>pokriva </a:t>
            </a:r>
            <a:r>
              <a:rPr lang="en-US" dirty="0" smtClean="0"/>
              <a:t>core </a:t>
            </a:r>
            <a:r>
              <a:rPr lang="bs-Latn-BA" dirty="0" smtClean="0"/>
              <a:t>razvoj i razvoj glavnih </a:t>
            </a:r>
            <a:r>
              <a:rPr lang="en-US" dirty="0" smtClean="0"/>
              <a:t>driver</a:t>
            </a:r>
            <a:r>
              <a:rPr lang="bs-Latn-BA" dirty="0" smtClean="0"/>
              <a:t>-a</a:t>
            </a:r>
            <a:endParaRPr lang="en-US" dirty="0" smtClean="0"/>
          </a:p>
          <a:p>
            <a:r>
              <a:rPr lang="bs-Latn-BA" dirty="0" smtClean="0"/>
              <a:t>Ogromna i veoma lojalna zajednica</a:t>
            </a: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3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37650" cy="708025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cs typeface="+mn-cs"/>
              </a:rPr>
              <a:t>M</a:t>
            </a:r>
            <a:r>
              <a:rPr lang="bs-Latn-BA" sz="4000" dirty="0" smtClean="0">
                <a:latin typeface="+mn-lt"/>
                <a:cs typeface="+mn-cs"/>
              </a:rPr>
              <a:t>i</a:t>
            </a:r>
            <a:r>
              <a:rPr lang="en-US" sz="4000" dirty="0" smtClean="0">
                <a:latin typeface="+mn-lt"/>
                <a:cs typeface="+mn-cs"/>
              </a:rPr>
              <a:t>t </a:t>
            </a:r>
            <a:r>
              <a:rPr lang="en-US" sz="4000" dirty="0">
                <a:latin typeface="+mn-lt"/>
                <a:cs typeface="+mn-cs"/>
              </a:rPr>
              <a:t>4: </a:t>
            </a:r>
            <a:r>
              <a:rPr lang="bs-Latn-BA" sz="4000" dirty="0" smtClean="0">
                <a:latin typeface="+mn-lt"/>
                <a:cs typeface="+mn-cs"/>
              </a:rPr>
              <a:t>Nema obaveza</a:t>
            </a:r>
            <a:r>
              <a:rPr lang="en-US" sz="4000" dirty="0" smtClean="0">
                <a:latin typeface="+mn-lt"/>
                <a:cs typeface="+mn-cs"/>
              </a:rPr>
              <a:t>?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52400" y="1524000"/>
            <a:ext cx="4800600" cy="4572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97" name="Content Placeholder 5"/>
          <p:cNvSpPr>
            <a:spLocks noGrp="1"/>
          </p:cNvSpPr>
          <p:nvPr>
            <p:ph sz="quarter" idx="4"/>
          </p:nvPr>
        </p:nvSpPr>
        <p:spPr>
          <a:xfrm>
            <a:off x="5105400" y="1539875"/>
            <a:ext cx="3886200" cy="4191000"/>
          </a:xfrm>
        </p:spPr>
        <p:txBody>
          <a:bodyPr/>
          <a:lstStyle/>
          <a:p>
            <a:r>
              <a:rPr lang="en-US" sz="2800" dirty="0" smtClean="0"/>
              <a:t>Firebird.NET</a:t>
            </a:r>
          </a:p>
          <a:p>
            <a:r>
              <a:rPr lang="en-US" sz="2800" dirty="0" err="1" smtClean="0"/>
              <a:t>JayBird</a:t>
            </a:r>
            <a:r>
              <a:rPr lang="en-US" sz="2800" dirty="0" smtClean="0"/>
              <a:t> (Java)</a:t>
            </a:r>
          </a:p>
          <a:p>
            <a:r>
              <a:rPr lang="en-US" sz="2800" dirty="0" smtClean="0"/>
              <a:t>UIB, </a:t>
            </a:r>
            <a:r>
              <a:rPr lang="en-US" sz="2800" dirty="0" err="1" smtClean="0"/>
              <a:t>FIBPlus</a:t>
            </a:r>
            <a:r>
              <a:rPr lang="en-US" sz="2800" dirty="0" smtClean="0"/>
              <a:t>*, </a:t>
            </a:r>
            <a:r>
              <a:rPr lang="en-US" sz="2800" dirty="0" err="1" smtClean="0"/>
              <a:t>IBObjects</a:t>
            </a:r>
            <a:r>
              <a:rPr lang="en-US" sz="2800" dirty="0" smtClean="0"/>
              <a:t>* (Delphi/C++ Builder)</a:t>
            </a:r>
          </a:p>
          <a:p>
            <a:r>
              <a:rPr lang="en-US" sz="2800" dirty="0" err="1" smtClean="0"/>
              <a:t>FreePascal</a:t>
            </a:r>
            <a:r>
              <a:rPr lang="en-US" sz="2800" dirty="0" smtClean="0"/>
              <a:t> &amp; Lazarus</a:t>
            </a:r>
          </a:p>
          <a:p>
            <a:r>
              <a:rPr lang="en-US" sz="2800" dirty="0" smtClean="0"/>
              <a:t>PHP for Firebird </a:t>
            </a:r>
          </a:p>
          <a:p>
            <a:r>
              <a:rPr lang="en-US" sz="2800" dirty="0" err="1" smtClean="0"/>
              <a:t>FireRuby</a:t>
            </a:r>
            <a:endParaRPr lang="en-US" sz="2800" dirty="0" smtClean="0"/>
          </a:p>
          <a:p>
            <a:r>
              <a:rPr lang="bs-Latn-BA" sz="2800" dirty="0" smtClean="0"/>
              <a:t>I mnogi drugi</a:t>
            </a:r>
            <a:r>
              <a:rPr lang="en-US" sz="2800" dirty="0" smtClean="0"/>
              <a:t>!</a:t>
            </a: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8198" name="Picture 6" descr="C:\TEMP\mtb\logos\ms_net_rgb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97075"/>
            <a:ext cx="19002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C:\TEMP\mtb\logos\vs08_v_rgb_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25875"/>
            <a:ext cx="21050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C:\TEMP\mtb\logos\eclips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902075"/>
            <a:ext cx="16287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C:\TEMP\mtb\logos\jav_get_powered_m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828800"/>
            <a:ext cx="19050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C:\TEMP\mtb\logos\php-med-tr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2911475"/>
            <a:ext cx="1206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C:\TEMP\mtb\logos\rail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5045075"/>
            <a:ext cx="5334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TextBox 13"/>
          <p:cNvSpPr txBox="1">
            <a:spLocks noChangeArrowheads="1"/>
          </p:cNvSpPr>
          <p:nvPr/>
        </p:nvSpPr>
        <p:spPr bwMode="auto">
          <a:xfrm>
            <a:off x="457200" y="2987675"/>
            <a:ext cx="214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Delphi/C++Builder</a:t>
            </a:r>
          </a:p>
        </p:txBody>
      </p:sp>
      <p:pic>
        <p:nvPicPr>
          <p:cNvPr id="8205" name="Picture 13" descr="C:\TEMP\mtb\logos\python-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4892675"/>
            <a:ext cx="1358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C:\TEMP\mtb\logos\perl.b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5502275"/>
            <a:ext cx="78898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Box 17"/>
          <p:cNvSpPr txBox="1">
            <a:spLocks noChangeArrowheads="1"/>
          </p:cNvSpPr>
          <p:nvPr/>
        </p:nvSpPr>
        <p:spPr bwMode="auto">
          <a:xfrm>
            <a:off x="5562600" y="6019800"/>
            <a:ext cx="2368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*</a:t>
            </a:r>
            <a:r>
              <a:rPr lang="bs-Latn-BA" dirty="0" smtClean="0"/>
              <a:t>komercijalni</a:t>
            </a:r>
            <a:r>
              <a:rPr lang="en-US" dirty="0" smtClean="0"/>
              <a:t> </a:t>
            </a:r>
            <a:r>
              <a:rPr lang="en-US" dirty="0"/>
              <a:t>software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cs typeface="+mn-cs"/>
              </a:rPr>
              <a:t>M</a:t>
            </a:r>
            <a:r>
              <a:rPr lang="bs-Latn-BA" sz="4000" dirty="0" smtClean="0">
                <a:latin typeface="+mn-lt"/>
                <a:cs typeface="+mn-cs"/>
              </a:rPr>
              <a:t>i</a:t>
            </a:r>
            <a:r>
              <a:rPr lang="en-US" sz="4000" dirty="0" smtClean="0">
                <a:latin typeface="+mn-lt"/>
                <a:cs typeface="+mn-cs"/>
              </a:rPr>
              <a:t>t </a:t>
            </a:r>
            <a:r>
              <a:rPr lang="en-US" sz="4000" dirty="0">
                <a:latin typeface="+mn-lt"/>
                <a:cs typeface="+mn-cs"/>
              </a:rPr>
              <a:t>5. </a:t>
            </a:r>
            <a:r>
              <a:rPr lang="bs-Latn-BA" sz="4000" dirty="0" smtClean="0">
                <a:latin typeface="+mn-lt"/>
                <a:cs typeface="+mn-cs"/>
              </a:rPr>
              <a:t>Samo za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en-US" sz="4000" dirty="0">
                <a:latin typeface="+mn-lt"/>
                <a:cs typeface="+mn-cs"/>
              </a:rPr>
              <a:t>Delphi/C++ </a:t>
            </a:r>
            <a:r>
              <a:rPr lang="en-US" sz="4000" dirty="0">
                <a:latin typeface="+mn-lt"/>
                <a:cs typeface="+mn-cs"/>
              </a:rPr>
              <a:t>Builder?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11"/>
              </a:rPr>
              <a:t>www.MindTheBird.com</a:t>
            </a:r>
            <a:r>
              <a:rPr lang="en-US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067800" cy="5135563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bs-Latn-BA" dirty="0" smtClean="0"/>
              <a:t>Posjetite promotivni </a:t>
            </a:r>
            <a:r>
              <a:rPr lang="en-US" dirty="0" smtClean="0"/>
              <a:t>Firebird </a:t>
            </a:r>
            <a:r>
              <a:rPr lang="en-US" dirty="0" smtClean="0"/>
              <a:t>2.5 </a:t>
            </a:r>
            <a:r>
              <a:rPr lang="bs-Latn-BA" dirty="0" smtClean="0"/>
              <a:t>sajt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sz="32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en-US" sz="2800" dirty="0" smtClean="0"/>
              <a:t>Download</a:t>
            </a:r>
            <a:r>
              <a:rPr lang="bs-Latn-BA" sz="2800" dirty="0" smtClean="0"/>
              <a:t>-ujte</a:t>
            </a:r>
            <a:r>
              <a:rPr lang="en-US" sz="2800" dirty="0" smtClean="0"/>
              <a:t> </a:t>
            </a:r>
            <a:r>
              <a:rPr lang="en-US" sz="2800" dirty="0" smtClean="0"/>
              <a:t>Firebird </a:t>
            </a:r>
            <a:r>
              <a:rPr lang="en-US" sz="2800" dirty="0" smtClean="0"/>
              <a:t>pre</a:t>
            </a:r>
            <a:r>
              <a:rPr lang="bs-Latn-BA" sz="2800" dirty="0" smtClean="0"/>
              <a:t>z</a:t>
            </a:r>
            <a:r>
              <a:rPr lang="en-US" sz="2800" dirty="0" err="1" smtClean="0"/>
              <a:t>enta</a:t>
            </a:r>
            <a:r>
              <a:rPr lang="bs-Latn-BA" sz="2800" dirty="0" smtClean="0"/>
              <a:t>cije i </a:t>
            </a:r>
            <a:r>
              <a:rPr lang="en-US" sz="2800" dirty="0" smtClean="0"/>
              <a:t>banner</a:t>
            </a:r>
            <a:r>
              <a:rPr lang="bs-Latn-BA" sz="2800" dirty="0" smtClean="0"/>
              <a:t>-e</a:t>
            </a:r>
            <a:endParaRPr lang="en-US" sz="28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bs-Latn-BA" sz="2800" dirty="0" smtClean="0"/>
              <a:t>Pridružite se </a:t>
            </a:r>
            <a:r>
              <a:rPr lang="en-US" sz="2800" dirty="0" err="1" smtClean="0"/>
              <a:t>MindTheBird</a:t>
            </a:r>
            <a:r>
              <a:rPr lang="en-US" sz="2800" dirty="0" smtClean="0"/>
              <a:t>! </a:t>
            </a:r>
            <a:r>
              <a:rPr lang="bs-Latn-BA" sz="2800" dirty="0" smtClean="0"/>
              <a:t>I pomozite da </a:t>
            </a:r>
            <a:r>
              <a:rPr lang="en-US" sz="2800" dirty="0" smtClean="0"/>
              <a:t>Firebird </a:t>
            </a:r>
            <a:r>
              <a:rPr lang="en-US" sz="2800" dirty="0" smtClean="0"/>
              <a:t>2.5 </a:t>
            </a:r>
            <a:r>
              <a:rPr lang="bs-Latn-BA" sz="2800" dirty="0" smtClean="0"/>
              <a:t>krene</a:t>
            </a:r>
            <a:endParaRPr lang="en-US" sz="2800" dirty="0" smtClean="0"/>
          </a:p>
          <a:p>
            <a:pPr lvl="3"/>
            <a:r>
              <a:rPr lang="en-US" sz="2400" dirty="0" smtClean="0">
                <a:hlinkClick r:id="rId4"/>
              </a:rPr>
              <a:t>http://twitter.com/mindthefirebird</a:t>
            </a:r>
            <a:r>
              <a:rPr lang="en-US" sz="2400" dirty="0" smtClean="0"/>
              <a:t> </a:t>
            </a:r>
          </a:p>
          <a:p>
            <a:pPr lvl="3"/>
            <a:r>
              <a:rPr lang="en-US" sz="2400" dirty="0" smtClean="0">
                <a:hlinkClick r:id="rId5"/>
              </a:rPr>
              <a:t>http://groups.google.ru/group/mindthebird</a:t>
            </a:r>
            <a:r>
              <a:rPr lang="en-US" sz="2400" dirty="0" smtClean="0"/>
              <a:t> </a:t>
            </a:r>
          </a:p>
          <a:p>
            <a:pPr lvl="3"/>
            <a:r>
              <a:rPr lang="en-US" sz="2400" dirty="0" smtClean="0">
                <a:hlinkClick r:id="rId6"/>
              </a:rPr>
              <a:t>LinkedIn </a:t>
            </a:r>
            <a:r>
              <a:rPr lang="en-US" sz="2400" dirty="0" err="1" smtClean="0">
                <a:hlinkClick r:id="rId6"/>
              </a:rPr>
              <a:t>MindTheBird</a:t>
            </a:r>
            <a:endParaRPr lang="en-US" sz="24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en-US" sz="2800" dirty="0" smtClean="0"/>
              <a:t>P</a:t>
            </a:r>
            <a:r>
              <a:rPr lang="bs-Latn-BA" sz="2800" dirty="0" smtClean="0"/>
              <a:t>ostavite</a:t>
            </a:r>
            <a:r>
              <a:rPr lang="en-US" sz="2800" dirty="0" smtClean="0"/>
              <a:t> banner</a:t>
            </a:r>
            <a:r>
              <a:rPr lang="bs-Latn-BA" sz="2800" dirty="0" smtClean="0"/>
              <a:t>-e</a:t>
            </a:r>
            <a:r>
              <a:rPr lang="en-US" sz="2800" dirty="0" smtClean="0"/>
              <a:t> </a:t>
            </a:r>
            <a:r>
              <a:rPr lang="bs-Latn-BA" sz="2800" dirty="0" smtClean="0"/>
              <a:t>i</a:t>
            </a:r>
            <a:r>
              <a:rPr lang="en-US" sz="2800" dirty="0" smtClean="0"/>
              <a:t> pre</a:t>
            </a:r>
            <a:r>
              <a:rPr lang="bs-Latn-BA" sz="2800" dirty="0" smtClean="0"/>
              <a:t>z</a:t>
            </a:r>
            <a:r>
              <a:rPr lang="en-US" sz="2800" dirty="0" err="1" smtClean="0"/>
              <a:t>enta</a:t>
            </a:r>
            <a:r>
              <a:rPr lang="bs-Latn-BA" sz="2800" dirty="0" smtClean="0"/>
              <a:t>cije na Vaš </a:t>
            </a:r>
            <a:r>
              <a:rPr lang="en-US" sz="2800" dirty="0" smtClean="0"/>
              <a:t>s</a:t>
            </a:r>
            <a:r>
              <a:rPr lang="bs-Latn-BA" sz="2800" dirty="0" smtClean="0"/>
              <a:t>ajt</a:t>
            </a:r>
            <a:r>
              <a:rPr lang="en-US" sz="2800" dirty="0" smtClean="0"/>
              <a:t>/blog</a:t>
            </a:r>
            <a:endParaRPr lang="en-US" sz="2800" dirty="0" smtClean="0"/>
          </a:p>
          <a:p>
            <a:pPr lvl="1" algn="ctr">
              <a:buNone/>
            </a:pPr>
            <a:r>
              <a:rPr lang="bs-Latn-BA" b="1" i="1" dirty="0" smtClean="0"/>
              <a:t>Slobodno koristite bilo koji dio ove prezentacije kao </a:t>
            </a:r>
            <a:r>
              <a:rPr lang="en-US" b="1" i="1" dirty="0" smtClean="0"/>
              <a:t>template </a:t>
            </a:r>
            <a:r>
              <a:rPr lang="bs-Latn-BA" b="1" i="1" dirty="0" smtClean="0"/>
              <a:t>za Vaše lične </a:t>
            </a:r>
            <a:r>
              <a:rPr lang="en-US" b="1" i="1" dirty="0" smtClean="0"/>
              <a:t>Firebird-</a:t>
            </a:r>
            <a:r>
              <a:rPr lang="bs-Latn-BA" b="1" i="1" dirty="0" smtClean="0"/>
              <a:t>bazirane</a:t>
            </a:r>
            <a:r>
              <a:rPr lang="en-US" b="1" i="1" dirty="0" smtClean="0"/>
              <a:t> pre</a:t>
            </a:r>
            <a:r>
              <a:rPr lang="bs-Latn-BA" b="1" i="1" dirty="0" smtClean="0"/>
              <a:t>z</a:t>
            </a:r>
            <a:r>
              <a:rPr lang="en-US" b="1" i="1" dirty="0" err="1" smtClean="0"/>
              <a:t>enta</a:t>
            </a:r>
            <a:r>
              <a:rPr lang="bs-Latn-BA" b="1" i="1" dirty="0" smtClean="0"/>
              <a:t>cije</a:t>
            </a:r>
            <a:r>
              <a:rPr lang="en-US" i="1" dirty="0" smtClean="0"/>
              <a:t>.</a:t>
            </a:r>
          </a:p>
          <a:p>
            <a:pPr lvl="1" algn="ctr">
              <a:buFont typeface="Arial" charset="0"/>
              <a:buNone/>
            </a:pPr>
            <a:r>
              <a:rPr lang="en-US" b="1" dirty="0" smtClean="0"/>
              <a:t>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763000" cy="708025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atin typeface="+mn-lt"/>
                <a:cs typeface="+mn-cs"/>
              </a:rPr>
              <a:t>Firebird </a:t>
            </a:r>
            <a:r>
              <a:rPr lang="bs-Latn-BA" sz="4000" dirty="0" smtClean="0">
                <a:latin typeface="+mn-lt"/>
                <a:cs typeface="+mn-cs"/>
              </a:rPr>
              <a:t>promocija</a:t>
            </a:r>
            <a:r>
              <a:rPr lang="en-US" sz="4000" dirty="0" smtClean="0">
                <a:latin typeface="+mn-lt"/>
                <a:cs typeface="+mn-cs"/>
              </a:rPr>
              <a:t>: </a:t>
            </a:r>
            <a:r>
              <a:rPr lang="bs-Latn-BA" sz="4000" dirty="0" smtClean="0">
                <a:latin typeface="+mn-lt"/>
                <a:cs typeface="+mn-cs"/>
              </a:rPr>
              <a:t>dalji koraci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3"/>
              </a:rPr>
              <a:t>www.MindTheBird.com</a:t>
            </a:r>
            <a:r>
              <a:rPr lang="en-US" dirty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469</Words>
  <Application>Microsoft Office PowerPoint</Application>
  <PresentationFormat>On-screen Show (4:3)</PresentationFormat>
  <Paragraphs>63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Firebird Mythbusters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Firebird_Myths</dc:title>
  <dc:subject>Firebird</dc:subject>
  <dc:creator>www.MindTheBird.com</dc:creator>
  <cp:keywords>firebird, firebirdsql</cp:keywords>
  <cp:lastModifiedBy>Fikret</cp:lastModifiedBy>
  <cp:revision>168</cp:revision>
  <dcterms:created xsi:type="dcterms:W3CDTF">2009-07-21T10:04:29Z</dcterms:created>
  <dcterms:modified xsi:type="dcterms:W3CDTF">2010-03-22T11:22:27Z</dcterms:modified>
  <cp:category>database, software</cp:category>
</cp:coreProperties>
</file>