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gif" ContentType="image/gif"/>
  <Override PartName="/ppt/diagrams/layout2.xml" ContentType="application/vnd.openxmlformats-officedocument.drawingml.diagramLayout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289" r:id="rId3"/>
    <p:sldId id="298" r:id="rId4"/>
    <p:sldId id="290" r:id="rId5"/>
    <p:sldId id="296" r:id="rId6"/>
    <p:sldId id="300" r:id="rId7"/>
    <p:sldId id="301" r:id="rId8"/>
    <p:sldId id="304" r:id="rId9"/>
    <p:sldId id="327" r:id="rId10"/>
    <p:sldId id="305" r:id="rId11"/>
    <p:sldId id="306" r:id="rId12"/>
    <p:sldId id="307" r:id="rId13"/>
    <p:sldId id="309" r:id="rId14"/>
    <p:sldId id="261" r:id="rId15"/>
    <p:sldId id="262" r:id="rId16"/>
    <p:sldId id="310" r:id="rId17"/>
    <p:sldId id="319" r:id="rId18"/>
    <p:sldId id="322" r:id="rId19"/>
    <p:sldId id="325" r:id="rId20"/>
    <p:sldId id="321" r:id="rId21"/>
    <p:sldId id="324" r:id="rId22"/>
    <p:sldId id="297" r:id="rId23"/>
    <p:sldId id="311" r:id="rId24"/>
    <p:sldId id="312" r:id="rId25"/>
    <p:sldId id="316" r:id="rId26"/>
    <p:sldId id="314" r:id="rId27"/>
    <p:sldId id="315" r:id="rId28"/>
    <p:sldId id="313" r:id="rId29"/>
    <p:sldId id="318" r:id="rId30"/>
    <p:sldId id="295" r:id="rId31"/>
    <p:sldId id="320" r:id="rId32"/>
    <p:sldId id="285" r:id="rId33"/>
    <p:sldId id="286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03447BB-5D67-496B-8E87-E561075AD55C}" styleName="Темный стиль 1 -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9" autoAdjust="0"/>
    <p:restoredTop sz="94653" autoAdjust="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832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bs-Latn-BA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Quantity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&lt;100Mb</c:v>
                </c:pt>
                <c:pt idx="1">
                  <c:v>&lt;1Gb</c:v>
                </c:pt>
                <c:pt idx="2">
                  <c:v>&lt;50Gb</c:v>
                </c:pt>
                <c:pt idx="3">
                  <c:v>&lt;200Gb</c:v>
                </c:pt>
                <c:pt idx="4">
                  <c:v>&lt;1Tb</c:v>
                </c:pt>
                <c:pt idx="5">
                  <c:v>&gt;1Tb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30</c:v>
                </c:pt>
                <c:pt idx="1">
                  <c:v>40</c:v>
                </c:pt>
                <c:pt idx="2">
                  <c:v>45</c:v>
                </c:pt>
                <c:pt idx="3">
                  <c:v>20</c:v>
                </c:pt>
                <c:pt idx="4">
                  <c:v>20</c:v>
                </c:pt>
                <c:pt idx="5">
                  <c:v>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&lt;100Mb</c:v>
                </c:pt>
                <c:pt idx="1">
                  <c:v>&lt;1Gb</c:v>
                </c:pt>
                <c:pt idx="2">
                  <c:v>&lt;50Gb</c:v>
                </c:pt>
                <c:pt idx="3">
                  <c:v>&lt;200Gb</c:v>
                </c:pt>
                <c:pt idx="4">
                  <c:v>&lt;1Tb</c:v>
                </c:pt>
                <c:pt idx="5">
                  <c:v>&gt;1Tb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&lt;100Mb</c:v>
                </c:pt>
                <c:pt idx="1">
                  <c:v>&lt;1Gb</c:v>
                </c:pt>
                <c:pt idx="2">
                  <c:v>&lt;50Gb</c:v>
                </c:pt>
                <c:pt idx="3">
                  <c:v>&lt;200Gb</c:v>
                </c:pt>
                <c:pt idx="4">
                  <c:v>&lt;1Tb</c:v>
                </c:pt>
                <c:pt idx="5">
                  <c:v>&gt;1Tb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</c:numCache>
            </c:numRef>
          </c:val>
        </c:ser>
        <c:axId val="64110976"/>
        <c:axId val="64112512"/>
      </c:barChart>
      <c:catAx>
        <c:axId val="64110976"/>
        <c:scaling>
          <c:orientation val="minMax"/>
        </c:scaling>
        <c:axPos val="b"/>
        <c:tickLblPos val="nextTo"/>
        <c:crossAx val="64112512"/>
        <c:crosses val="autoZero"/>
        <c:auto val="1"/>
        <c:lblAlgn val="ctr"/>
        <c:lblOffset val="100"/>
      </c:catAx>
      <c:valAx>
        <c:axId val="64112512"/>
        <c:scaling>
          <c:orientation val="minMax"/>
        </c:scaling>
        <c:axPos val="l"/>
        <c:majorGridlines/>
        <c:numFmt formatCode="General" sourceLinked="1"/>
        <c:tickLblPos val="nextTo"/>
        <c:crossAx val="64110976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sr-Latn-CS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27CD4DF-9D6B-411D-8F8C-2036FD15DECA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315897C8-52FC-474C-B935-C00DABAF3A28}">
      <dgm:prSet phldrT="[Текст]"/>
      <dgm:spPr/>
      <dgm:t>
        <a:bodyPr/>
        <a:lstStyle/>
        <a:p>
          <a:r>
            <a:rPr lang="bs-Latn-BA" dirty="0" smtClean="0"/>
            <a:t>To je</a:t>
          </a:r>
          <a:r>
            <a:rPr lang="en-US" dirty="0" smtClean="0"/>
            <a:t> X </a:t>
          </a:r>
          <a:r>
            <a:rPr lang="bs-Latn-BA" dirty="0" smtClean="0"/>
            <a:t>u</a:t>
          </a:r>
          <a:r>
            <a:rPr lang="en-US" dirty="0" smtClean="0"/>
            <a:t> 10-00 </a:t>
          </a:r>
          <a:r>
            <a:rPr lang="bs-Latn-BA" dirty="0" smtClean="0"/>
            <a:t>sati</a:t>
          </a:r>
          <a:endParaRPr lang="ru-RU" dirty="0"/>
        </a:p>
      </dgm:t>
    </dgm:pt>
    <dgm:pt modelId="{4C6CC33B-2DFD-42D2-BDE6-7404131E5397}" type="parTrans" cxnId="{B9B4E08E-D35F-4C68-ACD5-6A0804236BC8}">
      <dgm:prSet/>
      <dgm:spPr/>
      <dgm:t>
        <a:bodyPr/>
        <a:lstStyle/>
        <a:p>
          <a:endParaRPr lang="ru-RU"/>
        </a:p>
      </dgm:t>
    </dgm:pt>
    <dgm:pt modelId="{947AE6F3-5070-459D-A564-ED334636C6E9}" type="sibTrans" cxnId="{B9B4E08E-D35F-4C68-ACD5-6A0804236BC8}">
      <dgm:prSet/>
      <dgm:spPr/>
      <dgm:t>
        <a:bodyPr/>
        <a:lstStyle/>
        <a:p>
          <a:endParaRPr lang="ru-RU"/>
        </a:p>
      </dgm:t>
    </dgm:pt>
    <dgm:pt modelId="{203D5F1E-0B1A-450A-A89C-8389A198E4B5}">
      <dgm:prSet phldrT="[Текст]"/>
      <dgm:spPr/>
      <dgm:t>
        <a:bodyPr/>
        <a:lstStyle/>
        <a:p>
          <a:r>
            <a:rPr lang="bs-Latn-BA" dirty="0" smtClean="0"/>
            <a:t>To je</a:t>
          </a:r>
          <a:r>
            <a:rPr lang="en-US" dirty="0" smtClean="0"/>
            <a:t> Y </a:t>
          </a:r>
          <a:r>
            <a:rPr lang="bs-Latn-BA" dirty="0" smtClean="0"/>
            <a:t>u</a:t>
          </a:r>
          <a:r>
            <a:rPr lang="en-US" dirty="0" smtClean="0"/>
            <a:t> 10-30 </a:t>
          </a:r>
          <a:r>
            <a:rPr lang="bs-Latn-BA" dirty="0" smtClean="0"/>
            <a:t>sati</a:t>
          </a:r>
          <a:endParaRPr lang="ru-RU" dirty="0"/>
        </a:p>
      </dgm:t>
    </dgm:pt>
    <dgm:pt modelId="{72BDB9E9-86B3-40FE-8CEF-A958984DC35B}" type="parTrans" cxnId="{674AAB4F-329D-409A-9850-DCE4CC46DB0A}">
      <dgm:prSet/>
      <dgm:spPr/>
      <dgm:t>
        <a:bodyPr/>
        <a:lstStyle/>
        <a:p>
          <a:endParaRPr lang="ru-RU"/>
        </a:p>
      </dgm:t>
    </dgm:pt>
    <dgm:pt modelId="{DD602C55-6835-4D34-86D9-2F70D206E419}" type="sibTrans" cxnId="{674AAB4F-329D-409A-9850-DCE4CC46DB0A}">
      <dgm:prSet/>
      <dgm:spPr/>
      <dgm:t>
        <a:bodyPr/>
        <a:lstStyle/>
        <a:p>
          <a:endParaRPr lang="ru-RU"/>
        </a:p>
      </dgm:t>
    </dgm:pt>
    <dgm:pt modelId="{F89D77F4-A8F8-438A-883D-34AF3FA64773}" type="pres">
      <dgm:prSet presAssocID="{C27CD4DF-9D6B-411D-8F8C-2036FD15DEC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BCF8C37-8B02-46A8-B8D5-50A255B6D840}" type="pres">
      <dgm:prSet presAssocID="{315897C8-52FC-474C-B935-C00DABAF3A28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04F73A-8817-4AEE-80C6-DFFDB3F3C1F0}" type="pres">
      <dgm:prSet presAssocID="{947AE6F3-5070-459D-A564-ED334636C6E9}" presName="spacer" presStyleCnt="0"/>
      <dgm:spPr/>
    </dgm:pt>
    <dgm:pt modelId="{E4BF5031-B588-49DB-AF51-02A22ECD0CFE}" type="pres">
      <dgm:prSet presAssocID="{203D5F1E-0B1A-450A-A89C-8389A198E4B5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9B4E08E-D35F-4C68-ACD5-6A0804236BC8}" srcId="{C27CD4DF-9D6B-411D-8F8C-2036FD15DECA}" destId="{315897C8-52FC-474C-B935-C00DABAF3A28}" srcOrd="0" destOrd="0" parTransId="{4C6CC33B-2DFD-42D2-BDE6-7404131E5397}" sibTransId="{947AE6F3-5070-459D-A564-ED334636C6E9}"/>
    <dgm:cxn modelId="{674AAB4F-329D-409A-9850-DCE4CC46DB0A}" srcId="{C27CD4DF-9D6B-411D-8F8C-2036FD15DECA}" destId="{203D5F1E-0B1A-450A-A89C-8389A198E4B5}" srcOrd="1" destOrd="0" parTransId="{72BDB9E9-86B3-40FE-8CEF-A958984DC35B}" sibTransId="{DD602C55-6835-4D34-86D9-2F70D206E419}"/>
    <dgm:cxn modelId="{CE21002C-F94D-467A-B73F-4F254D0EAB72}" type="presOf" srcId="{315897C8-52FC-474C-B935-C00DABAF3A28}" destId="{8BCF8C37-8B02-46A8-B8D5-50A255B6D840}" srcOrd="0" destOrd="0" presId="urn:microsoft.com/office/officeart/2005/8/layout/vList2"/>
    <dgm:cxn modelId="{51A8BD33-9395-4790-8724-78E79CC9A0E9}" type="presOf" srcId="{203D5F1E-0B1A-450A-A89C-8389A198E4B5}" destId="{E4BF5031-B588-49DB-AF51-02A22ECD0CFE}" srcOrd="0" destOrd="0" presId="urn:microsoft.com/office/officeart/2005/8/layout/vList2"/>
    <dgm:cxn modelId="{4A9F5B57-2A8A-469F-B5FE-52651F4E204D}" type="presOf" srcId="{C27CD4DF-9D6B-411D-8F8C-2036FD15DECA}" destId="{F89D77F4-A8F8-438A-883D-34AF3FA64773}" srcOrd="0" destOrd="0" presId="urn:microsoft.com/office/officeart/2005/8/layout/vList2"/>
    <dgm:cxn modelId="{E9E564FB-1BB4-4531-8760-6484F2CE0D43}" type="presParOf" srcId="{F89D77F4-A8F8-438A-883D-34AF3FA64773}" destId="{8BCF8C37-8B02-46A8-B8D5-50A255B6D840}" srcOrd="0" destOrd="0" presId="urn:microsoft.com/office/officeart/2005/8/layout/vList2"/>
    <dgm:cxn modelId="{47F12A6A-3DA6-4BDC-800D-AE9D34E6CAAF}" type="presParOf" srcId="{F89D77F4-A8F8-438A-883D-34AF3FA64773}" destId="{1A04F73A-8817-4AEE-80C6-DFFDB3F3C1F0}" srcOrd="1" destOrd="0" presId="urn:microsoft.com/office/officeart/2005/8/layout/vList2"/>
    <dgm:cxn modelId="{C3E9DAD7-3D49-4258-83C2-EEB2ECA789E4}" type="presParOf" srcId="{F89D77F4-A8F8-438A-883D-34AF3FA64773}" destId="{E4BF5031-B588-49DB-AF51-02A22ECD0CFE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55C831A-CCF5-4391-A2BE-9DF065D37587}" type="doc">
      <dgm:prSet loTypeId="urn:microsoft.com/office/officeart/2005/8/layout/arrow2" loCatId="process" qsTypeId="urn:microsoft.com/office/officeart/2005/8/quickstyle/3d5" qsCatId="3D" csTypeId="urn:microsoft.com/office/officeart/2005/8/colors/colorful3" csCatId="colorful" phldr="1"/>
      <dgm:spPr/>
    </dgm:pt>
    <dgm:pt modelId="{A75DE5EA-0E88-4A1C-B1EA-B4EE477D7AA1}">
      <dgm:prSet phldrT="[Text]" custT="1"/>
      <dgm:spPr/>
      <dgm:t>
        <a:bodyPr/>
        <a:lstStyle/>
        <a:p>
          <a:r>
            <a:rPr lang="en-US" sz="2000" dirty="0" smtClean="0"/>
            <a:t>Firebird 1.5</a:t>
          </a:r>
          <a:endParaRPr lang="en-US" sz="2000" dirty="0"/>
        </a:p>
      </dgm:t>
    </dgm:pt>
    <dgm:pt modelId="{48157EE2-9BD9-48FE-A422-276C84F2470D}" type="parTrans" cxnId="{D09152C8-0058-4F02-AE9F-59A443534AE8}">
      <dgm:prSet/>
      <dgm:spPr/>
      <dgm:t>
        <a:bodyPr/>
        <a:lstStyle/>
        <a:p>
          <a:endParaRPr lang="en-US" sz="2400"/>
        </a:p>
      </dgm:t>
    </dgm:pt>
    <dgm:pt modelId="{03226FF3-250B-4000-A0B5-00FF0F1D75A5}" type="sibTrans" cxnId="{D09152C8-0058-4F02-AE9F-59A443534AE8}">
      <dgm:prSet/>
      <dgm:spPr/>
      <dgm:t>
        <a:bodyPr/>
        <a:lstStyle/>
        <a:p>
          <a:endParaRPr lang="en-US" sz="2400"/>
        </a:p>
      </dgm:t>
    </dgm:pt>
    <dgm:pt modelId="{5175B6B0-3CA6-4535-A09B-108E0999A356}">
      <dgm:prSet phldrT="[Text]" custT="1"/>
      <dgm:spPr/>
      <dgm:t>
        <a:bodyPr/>
        <a:lstStyle/>
        <a:p>
          <a:r>
            <a:rPr lang="en-US" sz="2000" dirty="0" smtClean="0"/>
            <a:t>2002</a:t>
          </a:r>
          <a:endParaRPr lang="en-US" sz="2000" dirty="0"/>
        </a:p>
      </dgm:t>
    </dgm:pt>
    <dgm:pt modelId="{ECD96492-1092-4631-A208-D9A5DA08372E}" type="parTrans" cxnId="{345AD6EC-90F1-4BA3-A053-C21366541189}">
      <dgm:prSet/>
      <dgm:spPr/>
      <dgm:t>
        <a:bodyPr/>
        <a:lstStyle/>
        <a:p>
          <a:endParaRPr lang="en-US" sz="2400"/>
        </a:p>
      </dgm:t>
    </dgm:pt>
    <dgm:pt modelId="{F900535F-E882-46D4-B632-4B8ACBE851E4}" type="sibTrans" cxnId="{345AD6EC-90F1-4BA3-A053-C21366541189}">
      <dgm:prSet/>
      <dgm:spPr/>
      <dgm:t>
        <a:bodyPr/>
        <a:lstStyle/>
        <a:p>
          <a:endParaRPr lang="en-US" sz="2400"/>
        </a:p>
      </dgm:t>
    </dgm:pt>
    <dgm:pt modelId="{1982B446-3706-4711-A6F1-3DC4DFE59A3A}">
      <dgm:prSet phldrT="[Text]" custT="1"/>
      <dgm:spPr/>
      <dgm:t>
        <a:bodyPr/>
        <a:lstStyle/>
        <a:p>
          <a:r>
            <a:rPr lang="en-US" sz="2000" dirty="0" smtClean="0"/>
            <a:t>Firebird 2.0</a:t>
          </a:r>
          <a:endParaRPr lang="en-US" sz="2000" dirty="0"/>
        </a:p>
      </dgm:t>
    </dgm:pt>
    <dgm:pt modelId="{33D0F32B-ABD3-423A-818A-28D89377B172}" type="parTrans" cxnId="{7DD07C3D-EA79-49EE-93EE-865A49AB8425}">
      <dgm:prSet/>
      <dgm:spPr/>
      <dgm:t>
        <a:bodyPr/>
        <a:lstStyle/>
        <a:p>
          <a:endParaRPr lang="en-US"/>
        </a:p>
      </dgm:t>
    </dgm:pt>
    <dgm:pt modelId="{6C0374E5-7FC4-4DEF-BC17-94C58A35DE3F}" type="sibTrans" cxnId="{7DD07C3D-EA79-49EE-93EE-865A49AB8425}">
      <dgm:prSet/>
      <dgm:spPr/>
      <dgm:t>
        <a:bodyPr/>
        <a:lstStyle/>
        <a:p>
          <a:endParaRPr lang="en-US"/>
        </a:p>
      </dgm:t>
    </dgm:pt>
    <dgm:pt modelId="{BAD6DE81-DE4F-40EF-8526-A8F127A4BE33}">
      <dgm:prSet phldrT="[Text]" custT="1"/>
      <dgm:spPr/>
      <dgm:t>
        <a:bodyPr/>
        <a:lstStyle/>
        <a:p>
          <a:r>
            <a:rPr lang="en-US" sz="2000" dirty="0" smtClean="0"/>
            <a:t>2005</a:t>
          </a:r>
          <a:endParaRPr lang="en-US" sz="2000" dirty="0"/>
        </a:p>
      </dgm:t>
    </dgm:pt>
    <dgm:pt modelId="{3224C504-155F-4C9F-93C7-83D8D4CEC1B4}" type="parTrans" cxnId="{293E3154-15DE-4C13-93DE-664CEAB9F0AF}">
      <dgm:prSet/>
      <dgm:spPr/>
      <dgm:t>
        <a:bodyPr/>
        <a:lstStyle/>
        <a:p>
          <a:endParaRPr lang="en-US"/>
        </a:p>
      </dgm:t>
    </dgm:pt>
    <dgm:pt modelId="{6252B9CC-7427-40BA-B706-E629F53D4B22}" type="sibTrans" cxnId="{293E3154-15DE-4C13-93DE-664CEAB9F0AF}">
      <dgm:prSet/>
      <dgm:spPr/>
      <dgm:t>
        <a:bodyPr/>
        <a:lstStyle/>
        <a:p>
          <a:endParaRPr lang="en-US"/>
        </a:p>
      </dgm:t>
    </dgm:pt>
    <dgm:pt modelId="{9898FE38-DE6C-46BA-8D32-D767674AD978}">
      <dgm:prSet phldrT="[Text]" custT="1"/>
      <dgm:spPr/>
      <dgm:t>
        <a:bodyPr/>
        <a:lstStyle/>
        <a:p>
          <a:r>
            <a:rPr lang="en-US" sz="2000" dirty="0" smtClean="0"/>
            <a:t>2004</a:t>
          </a:r>
          <a:endParaRPr lang="en-US" sz="2000" dirty="0"/>
        </a:p>
      </dgm:t>
    </dgm:pt>
    <dgm:pt modelId="{6500A968-9A0E-4ACA-91E4-A3C5FA03BCC8}" type="parTrans" cxnId="{277398F3-A9DD-4822-A4A0-9408AA94EB41}">
      <dgm:prSet/>
      <dgm:spPr/>
      <dgm:t>
        <a:bodyPr/>
        <a:lstStyle/>
        <a:p>
          <a:endParaRPr lang="en-US"/>
        </a:p>
      </dgm:t>
    </dgm:pt>
    <dgm:pt modelId="{15E99FBC-5B51-4114-8E0B-C26E50C78603}" type="sibTrans" cxnId="{277398F3-A9DD-4822-A4A0-9408AA94EB41}">
      <dgm:prSet/>
      <dgm:spPr/>
      <dgm:t>
        <a:bodyPr/>
        <a:lstStyle/>
        <a:p>
          <a:endParaRPr lang="en-US"/>
        </a:p>
      </dgm:t>
    </dgm:pt>
    <dgm:pt modelId="{7D6E0EC6-5250-460E-9BD0-EB3C46F051F7}">
      <dgm:prSet phldrT="[Text]" custT="1"/>
      <dgm:spPr/>
      <dgm:t>
        <a:bodyPr/>
        <a:lstStyle/>
        <a:p>
          <a:r>
            <a:rPr lang="en-US" sz="2000" dirty="0" smtClean="0"/>
            <a:t>Firebird 2.1</a:t>
          </a:r>
          <a:endParaRPr lang="en-US" sz="2000" dirty="0"/>
        </a:p>
      </dgm:t>
    </dgm:pt>
    <dgm:pt modelId="{F586E69B-442B-476A-9CBA-874438C44268}" type="parTrans" cxnId="{EEF1878D-932E-46EE-8D18-252044762EB3}">
      <dgm:prSet/>
      <dgm:spPr/>
      <dgm:t>
        <a:bodyPr/>
        <a:lstStyle/>
        <a:p>
          <a:endParaRPr lang="en-US"/>
        </a:p>
      </dgm:t>
    </dgm:pt>
    <dgm:pt modelId="{B20ABF15-9CB9-4058-A44D-1C516637F3DF}" type="sibTrans" cxnId="{EEF1878D-932E-46EE-8D18-252044762EB3}">
      <dgm:prSet/>
      <dgm:spPr/>
      <dgm:t>
        <a:bodyPr/>
        <a:lstStyle/>
        <a:p>
          <a:endParaRPr lang="en-US"/>
        </a:p>
      </dgm:t>
    </dgm:pt>
    <dgm:pt modelId="{0156489A-E115-40A1-8885-4AC71B20B2EF}">
      <dgm:prSet phldrT="[Text]" custT="1"/>
      <dgm:spPr/>
      <dgm:t>
        <a:bodyPr/>
        <a:lstStyle/>
        <a:p>
          <a:r>
            <a:rPr lang="en-US" sz="2000" dirty="0" smtClean="0"/>
            <a:t>2007</a:t>
          </a:r>
          <a:endParaRPr lang="en-US" sz="2000" dirty="0"/>
        </a:p>
      </dgm:t>
    </dgm:pt>
    <dgm:pt modelId="{D59AE150-C3CA-4E47-8506-09256DE4F084}" type="parTrans" cxnId="{92C88A3C-BD78-4C2D-84AE-AF2DA9F2D43A}">
      <dgm:prSet/>
      <dgm:spPr/>
      <dgm:t>
        <a:bodyPr/>
        <a:lstStyle/>
        <a:p>
          <a:endParaRPr lang="en-US"/>
        </a:p>
      </dgm:t>
    </dgm:pt>
    <dgm:pt modelId="{101E2B85-C408-4642-BFA5-1A18ED7D380D}" type="sibTrans" cxnId="{92C88A3C-BD78-4C2D-84AE-AF2DA9F2D43A}">
      <dgm:prSet/>
      <dgm:spPr/>
      <dgm:t>
        <a:bodyPr/>
        <a:lstStyle/>
        <a:p>
          <a:endParaRPr lang="en-US"/>
        </a:p>
      </dgm:t>
    </dgm:pt>
    <dgm:pt modelId="{7A1E6C4B-1DD6-4A45-B391-B37F9D69E706}">
      <dgm:prSet phldrT="[Text]" custT="1"/>
      <dgm:spPr/>
      <dgm:t>
        <a:bodyPr/>
        <a:lstStyle/>
        <a:p>
          <a:r>
            <a:rPr lang="en-US" sz="2000" dirty="0" smtClean="0"/>
            <a:t>Firebird 2.5</a:t>
          </a:r>
          <a:endParaRPr lang="en-US" sz="2000" dirty="0"/>
        </a:p>
      </dgm:t>
    </dgm:pt>
    <dgm:pt modelId="{E34BD47E-939B-4D27-B9FB-0359B7C7C003}" type="parTrans" cxnId="{699CE9AC-1E70-444F-8FC4-522DDE4A4679}">
      <dgm:prSet/>
      <dgm:spPr/>
      <dgm:t>
        <a:bodyPr/>
        <a:lstStyle/>
        <a:p>
          <a:endParaRPr lang="en-US"/>
        </a:p>
      </dgm:t>
    </dgm:pt>
    <dgm:pt modelId="{E0930F70-550B-4882-8F30-8BE420905465}" type="sibTrans" cxnId="{699CE9AC-1E70-444F-8FC4-522DDE4A4679}">
      <dgm:prSet/>
      <dgm:spPr/>
      <dgm:t>
        <a:bodyPr/>
        <a:lstStyle/>
        <a:p>
          <a:endParaRPr lang="en-US"/>
        </a:p>
      </dgm:t>
    </dgm:pt>
    <dgm:pt modelId="{9F977CD2-5320-4853-A0B1-FB81DD3EDB72}">
      <dgm:prSet phldrT="[Text]" custT="1"/>
      <dgm:spPr/>
      <dgm:t>
        <a:bodyPr/>
        <a:lstStyle/>
        <a:p>
          <a:r>
            <a:rPr lang="en-US" sz="2000" dirty="0" smtClean="0"/>
            <a:t>2010</a:t>
          </a:r>
          <a:endParaRPr lang="en-US" sz="2000" dirty="0"/>
        </a:p>
      </dgm:t>
    </dgm:pt>
    <dgm:pt modelId="{610917B8-2003-4013-ADA1-F86A25F3D5B4}" type="parTrans" cxnId="{3A0B5847-FFE5-4159-AE0B-5932364B4F4A}">
      <dgm:prSet/>
      <dgm:spPr/>
      <dgm:t>
        <a:bodyPr/>
        <a:lstStyle/>
        <a:p>
          <a:endParaRPr lang="en-US"/>
        </a:p>
      </dgm:t>
    </dgm:pt>
    <dgm:pt modelId="{25133E42-4AB5-42D9-9E2B-3A7CED3ACF4E}" type="sibTrans" cxnId="{3A0B5847-FFE5-4159-AE0B-5932364B4F4A}">
      <dgm:prSet/>
      <dgm:spPr/>
      <dgm:t>
        <a:bodyPr/>
        <a:lstStyle/>
        <a:p>
          <a:endParaRPr lang="en-US"/>
        </a:p>
      </dgm:t>
    </dgm:pt>
    <dgm:pt modelId="{C7CCB8C4-BA8F-435B-96D2-651E5BBEE204}">
      <dgm:prSet phldrT="[Text]" custT="1"/>
      <dgm:spPr/>
      <dgm:t>
        <a:bodyPr/>
        <a:lstStyle/>
        <a:p>
          <a:r>
            <a:rPr lang="en-US" sz="2000" dirty="0" smtClean="0"/>
            <a:t>Firebird 1</a:t>
          </a:r>
          <a:endParaRPr lang="en-US" sz="2000" dirty="0"/>
        </a:p>
      </dgm:t>
    </dgm:pt>
    <dgm:pt modelId="{7D6A4EA2-7BAB-433A-B969-4D95C96F0274}" type="sibTrans" cxnId="{679C1D1A-14EB-43D6-A6EB-15DB434BD9E3}">
      <dgm:prSet/>
      <dgm:spPr/>
      <dgm:t>
        <a:bodyPr/>
        <a:lstStyle/>
        <a:p>
          <a:endParaRPr lang="en-US" sz="2400"/>
        </a:p>
      </dgm:t>
    </dgm:pt>
    <dgm:pt modelId="{AD18367E-C5DB-45A4-A27B-B15954C86D0F}" type="parTrans" cxnId="{679C1D1A-14EB-43D6-A6EB-15DB434BD9E3}">
      <dgm:prSet/>
      <dgm:spPr/>
      <dgm:t>
        <a:bodyPr/>
        <a:lstStyle/>
        <a:p>
          <a:endParaRPr lang="en-US" sz="2400"/>
        </a:p>
      </dgm:t>
    </dgm:pt>
    <dgm:pt modelId="{E220828C-C958-4FCF-B52F-02D7F5D17607}" type="pres">
      <dgm:prSet presAssocID="{455C831A-CCF5-4391-A2BE-9DF065D37587}" presName="arrowDiagram" presStyleCnt="0">
        <dgm:presLayoutVars>
          <dgm:chMax val="5"/>
          <dgm:dir/>
          <dgm:resizeHandles val="exact"/>
        </dgm:presLayoutVars>
      </dgm:prSet>
      <dgm:spPr/>
    </dgm:pt>
    <dgm:pt modelId="{82ED47FD-CD8E-4EC8-A7E3-BF3AC4BC5C1A}" type="pres">
      <dgm:prSet presAssocID="{455C831A-CCF5-4391-A2BE-9DF065D37587}" presName="arrow" presStyleLbl="bgShp" presStyleIdx="0" presStyleCnt="1" custScaleX="86792" custScaleY="86038"/>
      <dgm:spPr>
        <a:solidFill>
          <a:schemeClr val="accent3">
            <a:lumMod val="60000"/>
            <a:lumOff val="40000"/>
          </a:schemeClr>
        </a:solidFill>
        <a:ln>
          <a:noFill/>
        </a:ln>
      </dgm:spPr>
    </dgm:pt>
    <dgm:pt modelId="{184C354D-6E04-40C8-863D-4DDB5827AA64}" type="pres">
      <dgm:prSet presAssocID="{455C831A-CCF5-4391-A2BE-9DF065D37587}" presName="arrowDiagram5" presStyleCnt="0"/>
      <dgm:spPr/>
    </dgm:pt>
    <dgm:pt modelId="{1C27655C-335E-417D-A154-D01D5D81CDD6}" type="pres">
      <dgm:prSet presAssocID="{C7CCB8C4-BA8F-435B-96D2-651E5BBEE204}" presName="bullet5a" presStyleLbl="node1" presStyleIdx="0" presStyleCnt="5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</dgm:pt>
    <dgm:pt modelId="{0AF73D91-13D7-4500-A457-826C0795E934}" type="pres">
      <dgm:prSet presAssocID="{C7CCB8C4-BA8F-435B-96D2-651E5BBEE204}" presName="textBox5a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0D19A8-88F8-4CF5-9782-F88AEFFA947A}" type="pres">
      <dgm:prSet presAssocID="{A75DE5EA-0E88-4A1C-B1EA-B4EE477D7AA1}" presName="bullet5b" presStyleLbl="node1" presStyleIdx="1" presStyleCnt="5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</dgm:pt>
    <dgm:pt modelId="{6106B317-148B-4DC8-9702-B653C86C2B39}" type="pres">
      <dgm:prSet presAssocID="{A75DE5EA-0E88-4A1C-B1EA-B4EE477D7AA1}" presName="textBox5b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B924EB-1DCF-45E5-BB06-8A07FB3940F7}" type="pres">
      <dgm:prSet presAssocID="{1982B446-3706-4711-A6F1-3DC4DFE59A3A}" presName="bullet5c" presStyleLbl="node1" presStyleIdx="2" presStyleCnt="5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</dgm:pt>
    <dgm:pt modelId="{8785A99B-39AB-4AA7-8FE5-3DEE437F9C89}" type="pres">
      <dgm:prSet presAssocID="{1982B446-3706-4711-A6F1-3DC4DFE59A3A}" presName="textBox5c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329275-2F52-4342-BA2F-5316A61EDE60}" type="pres">
      <dgm:prSet presAssocID="{7D6E0EC6-5250-460E-9BD0-EB3C46F051F7}" presName="bullet5d" presStyleLbl="node1" presStyleIdx="3" presStyleCnt="5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</dgm:pt>
    <dgm:pt modelId="{0D19C636-095C-4097-844B-9FF22568C50C}" type="pres">
      <dgm:prSet presAssocID="{7D6E0EC6-5250-460E-9BD0-EB3C46F051F7}" presName="textBox5d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3B6EF2-EF1A-4E84-BB4C-4FFF1E0B2488}" type="pres">
      <dgm:prSet presAssocID="{7A1E6C4B-1DD6-4A45-B391-B37F9D69E706}" presName="bullet5e" presStyleLbl="node1" presStyleIdx="4" presStyleCnt="5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</dgm:pt>
    <dgm:pt modelId="{80F927BB-0D2F-41F5-887A-47F141C7D3F7}" type="pres">
      <dgm:prSet presAssocID="{7A1E6C4B-1DD6-4A45-B391-B37F9D69E706}" presName="textBox5e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BE661A9-9BC2-432B-BE68-9050FEFEF1D3}" type="presOf" srcId="{A75DE5EA-0E88-4A1C-B1EA-B4EE477D7AA1}" destId="{6106B317-148B-4DC8-9702-B653C86C2B39}" srcOrd="0" destOrd="0" presId="urn:microsoft.com/office/officeart/2005/8/layout/arrow2"/>
    <dgm:cxn modelId="{EEF1878D-932E-46EE-8D18-252044762EB3}" srcId="{455C831A-CCF5-4391-A2BE-9DF065D37587}" destId="{7D6E0EC6-5250-460E-9BD0-EB3C46F051F7}" srcOrd="3" destOrd="0" parTransId="{F586E69B-442B-476A-9CBA-874438C44268}" sibTransId="{B20ABF15-9CB9-4058-A44D-1C516637F3DF}"/>
    <dgm:cxn modelId="{C951A70F-142C-4816-8072-69F279799F65}" type="presOf" srcId="{9F977CD2-5320-4853-A0B1-FB81DD3EDB72}" destId="{80F927BB-0D2F-41F5-887A-47F141C7D3F7}" srcOrd="0" destOrd="1" presId="urn:microsoft.com/office/officeart/2005/8/layout/arrow2"/>
    <dgm:cxn modelId="{293E3154-15DE-4C13-93DE-664CEAB9F0AF}" srcId="{1982B446-3706-4711-A6F1-3DC4DFE59A3A}" destId="{BAD6DE81-DE4F-40EF-8526-A8F127A4BE33}" srcOrd="0" destOrd="0" parTransId="{3224C504-155F-4C9F-93C7-83D8D4CEC1B4}" sibTransId="{6252B9CC-7427-40BA-B706-E629F53D4B22}"/>
    <dgm:cxn modelId="{1A368719-417E-413C-9A06-53D9C87D28B3}" type="presOf" srcId="{7D6E0EC6-5250-460E-9BD0-EB3C46F051F7}" destId="{0D19C636-095C-4097-844B-9FF22568C50C}" srcOrd="0" destOrd="0" presId="urn:microsoft.com/office/officeart/2005/8/layout/arrow2"/>
    <dgm:cxn modelId="{679C1D1A-14EB-43D6-A6EB-15DB434BD9E3}" srcId="{455C831A-CCF5-4391-A2BE-9DF065D37587}" destId="{C7CCB8C4-BA8F-435B-96D2-651E5BBEE204}" srcOrd="0" destOrd="0" parTransId="{AD18367E-C5DB-45A4-A27B-B15954C86D0F}" sibTransId="{7D6A4EA2-7BAB-433A-B969-4D95C96F0274}"/>
    <dgm:cxn modelId="{09512EA9-EF63-46EA-A1AD-B7A5AE5499DA}" type="presOf" srcId="{9898FE38-DE6C-46BA-8D32-D767674AD978}" destId="{6106B317-148B-4DC8-9702-B653C86C2B39}" srcOrd="0" destOrd="1" presId="urn:microsoft.com/office/officeart/2005/8/layout/arrow2"/>
    <dgm:cxn modelId="{699CE9AC-1E70-444F-8FC4-522DDE4A4679}" srcId="{455C831A-CCF5-4391-A2BE-9DF065D37587}" destId="{7A1E6C4B-1DD6-4A45-B391-B37F9D69E706}" srcOrd="4" destOrd="0" parTransId="{E34BD47E-939B-4D27-B9FB-0359B7C7C003}" sibTransId="{E0930F70-550B-4882-8F30-8BE420905465}"/>
    <dgm:cxn modelId="{3A0B5847-FFE5-4159-AE0B-5932364B4F4A}" srcId="{7A1E6C4B-1DD6-4A45-B391-B37F9D69E706}" destId="{9F977CD2-5320-4853-A0B1-FB81DD3EDB72}" srcOrd="0" destOrd="0" parTransId="{610917B8-2003-4013-ADA1-F86A25F3D5B4}" sibTransId="{25133E42-4AB5-42D9-9E2B-3A7CED3ACF4E}"/>
    <dgm:cxn modelId="{277398F3-A9DD-4822-A4A0-9408AA94EB41}" srcId="{A75DE5EA-0E88-4A1C-B1EA-B4EE477D7AA1}" destId="{9898FE38-DE6C-46BA-8D32-D767674AD978}" srcOrd="0" destOrd="0" parTransId="{6500A968-9A0E-4ACA-91E4-A3C5FA03BCC8}" sibTransId="{15E99FBC-5B51-4114-8E0B-C26E50C78603}"/>
    <dgm:cxn modelId="{D09152C8-0058-4F02-AE9F-59A443534AE8}" srcId="{455C831A-CCF5-4391-A2BE-9DF065D37587}" destId="{A75DE5EA-0E88-4A1C-B1EA-B4EE477D7AA1}" srcOrd="1" destOrd="0" parTransId="{48157EE2-9BD9-48FE-A422-276C84F2470D}" sibTransId="{03226FF3-250B-4000-A0B5-00FF0F1D75A5}"/>
    <dgm:cxn modelId="{2688C275-5566-42E7-84A4-9B6E0ED20EFA}" type="presOf" srcId="{7A1E6C4B-1DD6-4A45-B391-B37F9D69E706}" destId="{80F927BB-0D2F-41F5-887A-47F141C7D3F7}" srcOrd="0" destOrd="0" presId="urn:microsoft.com/office/officeart/2005/8/layout/arrow2"/>
    <dgm:cxn modelId="{5CBE5D70-A58C-4489-9746-0994701DE59B}" type="presOf" srcId="{BAD6DE81-DE4F-40EF-8526-A8F127A4BE33}" destId="{8785A99B-39AB-4AA7-8FE5-3DEE437F9C89}" srcOrd="0" destOrd="1" presId="urn:microsoft.com/office/officeart/2005/8/layout/arrow2"/>
    <dgm:cxn modelId="{345AD6EC-90F1-4BA3-A053-C21366541189}" srcId="{C7CCB8C4-BA8F-435B-96D2-651E5BBEE204}" destId="{5175B6B0-3CA6-4535-A09B-108E0999A356}" srcOrd="0" destOrd="0" parTransId="{ECD96492-1092-4631-A208-D9A5DA08372E}" sibTransId="{F900535F-E882-46D4-B632-4B8ACBE851E4}"/>
    <dgm:cxn modelId="{A4EC54E9-41A0-4F79-AFD5-74CC7F5DF8F0}" type="presOf" srcId="{5175B6B0-3CA6-4535-A09B-108E0999A356}" destId="{0AF73D91-13D7-4500-A457-826C0795E934}" srcOrd="0" destOrd="1" presId="urn:microsoft.com/office/officeart/2005/8/layout/arrow2"/>
    <dgm:cxn modelId="{3883E96B-65B8-4D87-BEBC-0E18E3D2B553}" type="presOf" srcId="{455C831A-CCF5-4391-A2BE-9DF065D37587}" destId="{E220828C-C958-4FCF-B52F-02D7F5D17607}" srcOrd="0" destOrd="0" presId="urn:microsoft.com/office/officeart/2005/8/layout/arrow2"/>
    <dgm:cxn modelId="{FCC78611-69B3-4A6E-B6FE-9A32EBF5F80E}" type="presOf" srcId="{0156489A-E115-40A1-8885-4AC71B20B2EF}" destId="{0D19C636-095C-4097-844B-9FF22568C50C}" srcOrd="0" destOrd="1" presId="urn:microsoft.com/office/officeart/2005/8/layout/arrow2"/>
    <dgm:cxn modelId="{7441F9AF-54AA-4ED5-A943-EC5A8A514171}" type="presOf" srcId="{C7CCB8C4-BA8F-435B-96D2-651E5BBEE204}" destId="{0AF73D91-13D7-4500-A457-826C0795E934}" srcOrd="0" destOrd="0" presId="urn:microsoft.com/office/officeart/2005/8/layout/arrow2"/>
    <dgm:cxn modelId="{7DD07C3D-EA79-49EE-93EE-865A49AB8425}" srcId="{455C831A-CCF5-4391-A2BE-9DF065D37587}" destId="{1982B446-3706-4711-A6F1-3DC4DFE59A3A}" srcOrd="2" destOrd="0" parTransId="{33D0F32B-ABD3-423A-818A-28D89377B172}" sibTransId="{6C0374E5-7FC4-4DEF-BC17-94C58A35DE3F}"/>
    <dgm:cxn modelId="{92C88A3C-BD78-4C2D-84AE-AF2DA9F2D43A}" srcId="{7D6E0EC6-5250-460E-9BD0-EB3C46F051F7}" destId="{0156489A-E115-40A1-8885-4AC71B20B2EF}" srcOrd="0" destOrd="0" parTransId="{D59AE150-C3CA-4E47-8506-09256DE4F084}" sibTransId="{101E2B85-C408-4642-BFA5-1A18ED7D380D}"/>
    <dgm:cxn modelId="{EA0CE37B-B57C-4116-BF5C-E10316204ADE}" type="presOf" srcId="{1982B446-3706-4711-A6F1-3DC4DFE59A3A}" destId="{8785A99B-39AB-4AA7-8FE5-3DEE437F9C89}" srcOrd="0" destOrd="0" presId="urn:microsoft.com/office/officeart/2005/8/layout/arrow2"/>
    <dgm:cxn modelId="{0C0A9463-B52B-4A5F-B708-F04797570A8A}" type="presParOf" srcId="{E220828C-C958-4FCF-B52F-02D7F5D17607}" destId="{82ED47FD-CD8E-4EC8-A7E3-BF3AC4BC5C1A}" srcOrd="0" destOrd="0" presId="urn:microsoft.com/office/officeart/2005/8/layout/arrow2"/>
    <dgm:cxn modelId="{EDC013D3-D259-45CC-A5A7-946D6DF4F814}" type="presParOf" srcId="{E220828C-C958-4FCF-B52F-02D7F5D17607}" destId="{184C354D-6E04-40C8-863D-4DDB5827AA64}" srcOrd="1" destOrd="0" presId="urn:microsoft.com/office/officeart/2005/8/layout/arrow2"/>
    <dgm:cxn modelId="{380228D5-8EBA-4979-8C07-54C6F6E5A750}" type="presParOf" srcId="{184C354D-6E04-40C8-863D-4DDB5827AA64}" destId="{1C27655C-335E-417D-A154-D01D5D81CDD6}" srcOrd="0" destOrd="0" presId="urn:microsoft.com/office/officeart/2005/8/layout/arrow2"/>
    <dgm:cxn modelId="{C70D14B1-5B28-4895-9188-02BFC3AC773D}" type="presParOf" srcId="{184C354D-6E04-40C8-863D-4DDB5827AA64}" destId="{0AF73D91-13D7-4500-A457-826C0795E934}" srcOrd="1" destOrd="0" presId="urn:microsoft.com/office/officeart/2005/8/layout/arrow2"/>
    <dgm:cxn modelId="{D3AFC87F-8309-4574-BDAD-C6AC1FE31FCE}" type="presParOf" srcId="{184C354D-6E04-40C8-863D-4DDB5827AA64}" destId="{680D19A8-88F8-4CF5-9782-F88AEFFA947A}" srcOrd="2" destOrd="0" presId="urn:microsoft.com/office/officeart/2005/8/layout/arrow2"/>
    <dgm:cxn modelId="{DA6AA0B5-D71B-4C2A-85B0-3A4B020C7E6D}" type="presParOf" srcId="{184C354D-6E04-40C8-863D-4DDB5827AA64}" destId="{6106B317-148B-4DC8-9702-B653C86C2B39}" srcOrd="3" destOrd="0" presId="urn:microsoft.com/office/officeart/2005/8/layout/arrow2"/>
    <dgm:cxn modelId="{4E80F9D3-DEC0-41E2-A317-04EBBDCE189F}" type="presParOf" srcId="{184C354D-6E04-40C8-863D-4DDB5827AA64}" destId="{2CB924EB-1DCF-45E5-BB06-8A07FB3940F7}" srcOrd="4" destOrd="0" presId="urn:microsoft.com/office/officeart/2005/8/layout/arrow2"/>
    <dgm:cxn modelId="{CC039D87-C07B-43A7-8A08-FA7CD8C7DB07}" type="presParOf" srcId="{184C354D-6E04-40C8-863D-4DDB5827AA64}" destId="{8785A99B-39AB-4AA7-8FE5-3DEE437F9C89}" srcOrd="5" destOrd="0" presId="urn:microsoft.com/office/officeart/2005/8/layout/arrow2"/>
    <dgm:cxn modelId="{70658E32-3419-48CB-B07E-B023677BD66A}" type="presParOf" srcId="{184C354D-6E04-40C8-863D-4DDB5827AA64}" destId="{24329275-2F52-4342-BA2F-5316A61EDE60}" srcOrd="6" destOrd="0" presId="urn:microsoft.com/office/officeart/2005/8/layout/arrow2"/>
    <dgm:cxn modelId="{1718D071-9CDB-405E-87C9-A3B7DDCDA683}" type="presParOf" srcId="{184C354D-6E04-40C8-863D-4DDB5827AA64}" destId="{0D19C636-095C-4097-844B-9FF22568C50C}" srcOrd="7" destOrd="0" presId="urn:microsoft.com/office/officeart/2005/8/layout/arrow2"/>
    <dgm:cxn modelId="{550ECC87-3C36-4A26-A6FE-2D5F933D8B89}" type="presParOf" srcId="{184C354D-6E04-40C8-863D-4DDB5827AA64}" destId="{4F3B6EF2-EF1A-4E84-BB4C-4FFF1E0B2488}" srcOrd="8" destOrd="0" presId="urn:microsoft.com/office/officeart/2005/8/layout/arrow2"/>
    <dgm:cxn modelId="{03DFA8B7-9E21-4A52-8D27-95F5E1B33400}" type="presParOf" srcId="{184C354D-6E04-40C8-863D-4DDB5827AA64}" destId="{80F927BB-0D2F-41F5-887A-47F141C7D3F7}" srcOrd="9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BCF8C37-8B02-46A8-B8D5-50A255B6D840}">
      <dsp:nvSpPr>
        <dsp:cNvPr id="0" name=""/>
        <dsp:cNvSpPr/>
      </dsp:nvSpPr>
      <dsp:spPr>
        <a:xfrm>
          <a:off x="0" y="266174"/>
          <a:ext cx="2286000" cy="50368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s-Latn-BA" sz="2100" kern="1200" dirty="0" smtClean="0"/>
            <a:t>To je</a:t>
          </a:r>
          <a:r>
            <a:rPr lang="en-US" sz="2100" kern="1200" dirty="0" smtClean="0"/>
            <a:t> X </a:t>
          </a:r>
          <a:r>
            <a:rPr lang="bs-Latn-BA" sz="2100" kern="1200" dirty="0" smtClean="0"/>
            <a:t>u</a:t>
          </a:r>
          <a:r>
            <a:rPr lang="en-US" sz="2100" kern="1200" dirty="0" smtClean="0"/>
            <a:t> 10-00 </a:t>
          </a:r>
          <a:r>
            <a:rPr lang="bs-Latn-BA" sz="2100" kern="1200" dirty="0" smtClean="0"/>
            <a:t>sati</a:t>
          </a:r>
          <a:endParaRPr lang="ru-RU" sz="2100" kern="1200" dirty="0"/>
        </a:p>
      </dsp:txBody>
      <dsp:txXfrm>
        <a:off x="0" y="266174"/>
        <a:ext cx="2286000" cy="503685"/>
      </dsp:txXfrm>
    </dsp:sp>
    <dsp:sp modelId="{E4BF5031-B588-49DB-AF51-02A22ECD0CFE}">
      <dsp:nvSpPr>
        <dsp:cNvPr id="0" name=""/>
        <dsp:cNvSpPr/>
      </dsp:nvSpPr>
      <dsp:spPr>
        <a:xfrm>
          <a:off x="0" y="830339"/>
          <a:ext cx="2286000" cy="503685"/>
        </a:xfrm>
        <a:prstGeom prst="roundRect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s-Latn-BA" sz="2100" kern="1200" dirty="0" smtClean="0"/>
            <a:t>To je</a:t>
          </a:r>
          <a:r>
            <a:rPr lang="en-US" sz="2100" kern="1200" dirty="0" smtClean="0"/>
            <a:t> Y </a:t>
          </a:r>
          <a:r>
            <a:rPr lang="bs-Latn-BA" sz="2100" kern="1200" dirty="0" smtClean="0"/>
            <a:t>u</a:t>
          </a:r>
          <a:r>
            <a:rPr lang="en-US" sz="2100" kern="1200" dirty="0" smtClean="0"/>
            <a:t> 10-30 </a:t>
          </a:r>
          <a:r>
            <a:rPr lang="bs-Latn-BA" sz="2100" kern="1200" dirty="0" smtClean="0"/>
            <a:t>sati</a:t>
          </a:r>
          <a:endParaRPr lang="ru-RU" sz="2100" kern="1200" dirty="0"/>
        </a:p>
      </dsp:txBody>
      <dsp:txXfrm>
        <a:off x="0" y="830339"/>
        <a:ext cx="2286000" cy="50368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2ED47FD-CD8E-4EC8-A7E3-BF3AC4BC5C1A}">
      <dsp:nvSpPr>
        <dsp:cNvPr id="0" name=""/>
        <dsp:cNvSpPr/>
      </dsp:nvSpPr>
      <dsp:spPr>
        <a:xfrm>
          <a:off x="345620" y="500704"/>
          <a:ext cx="9084526" cy="5628503"/>
        </a:xfrm>
        <a:prstGeom prst="swooshArrow">
          <a:avLst>
            <a:gd name="adj1" fmla="val 25000"/>
            <a:gd name="adj2" fmla="val 25000"/>
          </a:avLst>
        </a:prstGeom>
        <a:solidFill>
          <a:schemeClr val="accent3">
            <a:lumMod val="60000"/>
            <a:lumOff val="40000"/>
          </a:schemeClr>
        </a:solidFill>
        <a:ln>
          <a:noFill/>
        </a:ln>
        <a:effectLst/>
        <a:sp3d z="-400500" extrusionH="63500" contourW="12700" prstMaterial="matte">
          <a:contourClr>
            <a:schemeClr val="lt1">
              <a:tint val="5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27655C-335E-417D-A154-D01D5D81CDD6}">
      <dsp:nvSpPr>
        <dsp:cNvPr id="0" name=""/>
        <dsp:cNvSpPr/>
      </dsp:nvSpPr>
      <dsp:spPr>
        <a:xfrm>
          <a:off x="685379" y="4908557"/>
          <a:ext cx="240741" cy="240741"/>
        </a:xfrm>
        <a:prstGeom prst="ellipse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381000"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</dsp:sp>
    <dsp:sp modelId="{0AF73D91-13D7-4500-A457-826C0795E934}">
      <dsp:nvSpPr>
        <dsp:cNvPr id="0" name=""/>
        <dsp:cNvSpPr/>
      </dsp:nvSpPr>
      <dsp:spPr>
        <a:xfrm>
          <a:off x="805750" y="5028928"/>
          <a:ext cx="1371178" cy="15569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564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Firebird 1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2002</a:t>
          </a:r>
          <a:endParaRPr lang="en-US" sz="2000" kern="1200" dirty="0"/>
        </a:p>
      </dsp:txBody>
      <dsp:txXfrm>
        <a:off x="805750" y="5028928"/>
        <a:ext cx="1371178" cy="1556967"/>
      </dsp:txXfrm>
    </dsp:sp>
    <dsp:sp modelId="{680D19A8-88F8-4CF5-9782-F88AEFFA947A}">
      <dsp:nvSpPr>
        <dsp:cNvPr id="0" name=""/>
        <dsp:cNvSpPr/>
      </dsp:nvSpPr>
      <dsp:spPr>
        <a:xfrm>
          <a:off x="1988522" y="3656441"/>
          <a:ext cx="376812" cy="376812"/>
        </a:xfrm>
        <a:prstGeom prst="ellipse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381000"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</dsp:sp>
    <dsp:sp modelId="{6106B317-148B-4DC8-9702-B653C86C2B39}">
      <dsp:nvSpPr>
        <dsp:cNvPr id="0" name=""/>
        <dsp:cNvSpPr/>
      </dsp:nvSpPr>
      <dsp:spPr>
        <a:xfrm>
          <a:off x="2176928" y="3844847"/>
          <a:ext cx="1737523" cy="27410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665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Firebird 1.5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2004</a:t>
          </a:r>
          <a:endParaRPr lang="en-US" sz="2000" kern="1200" dirty="0"/>
        </a:p>
      </dsp:txBody>
      <dsp:txXfrm>
        <a:off x="2176928" y="3844847"/>
        <a:ext cx="1737523" cy="2741047"/>
      </dsp:txXfrm>
    </dsp:sp>
    <dsp:sp modelId="{2CB924EB-1DCF-45E5-BB06-8A07FB3940F7}">
      <dsp:nvSpPr>
        <dsp:cNvPr id="0" name=""/>
        <dsp:cNvSpPr/>
      </dsp:nvSpPr>
      <dsp:spPr>
        <a:xfrm>
          <a:off x="3663243" y="2658150"/>
          <a:ext cx="502416" cy="502416"/>
        </a:xfrm>
        <a:prstGeom prst="ellipse">
          <a:avLst/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381000"/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</dsp:sp>
    <dsp:sp modelId="{8785A99B-39AB-4AA7-8FE5-3DEE437F9C89}">
      <dsp:nvSpPr>
        <dsp:cNvPr id="0" name=""/>
        <dsp:cNvSpPr/>
      </dsp:nvSpPr>
      <dsp:spPr>
        <a:xfrm>
          <a:off x="3914452" y="2909359"/>
          <a:ext cx="2020132" cy="36765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220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Firebird 2.0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2005</a:t>
          </a:r>
          <a:endParaRPr lang="en-US" sz="2000" kern="1200" dirty="0"/>
        </a:p>
      </dsp:txBody>
      <dsp:txXfrm>
        <a:off x="3914452" y="2909359"/>
        <a:ext cx="2020132" cy="3676536"/>
      </dsp:txXfrm>
    </dsp:sp>
    <dsp:sp modelId="{24329275-2F52-4342-BA2F-5316A61EDE60}">
      <dsp:nvSpPr>
        <dsp:cNvPr id="0" name=""/>
        <dsp:cNvSpPr/>
      </dsp:nvSpPr>
      <dsp:spPr>
        <a:xfrm>
          <a:off x="5610107" y="1878358"/>
          <a:ext cx="648954" cy="648954"/>
        </a:xfrm>
        <a:prstGeom prst="ellipse">
          <a:avLst/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381000"/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</dsp:sp>
    <dsp:sp modelId="{0D19C636-095C-4097-844B-9FF22568C50C}">
      <dsp:nvSpPr>
        <dsp:cNvPr id="0" name=""/>
        <dsp:cNvSpPr/>
      </dsp:nvSpPr>
      <dsp:spPr>
        <a:xfrm>
          <a:off x="5934584" y="2202835"/>
          <a:ext cx="2093401" cy="43830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3868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Firebird 2.1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2007</a:t>
          </a:r>
          <a:endParaRPr lang="en-US" sz="2000" kern="1200" dirty="0"/>
        </a:p>
      </dsp:txBody>
      <dsp:txXfrm>
        <a:off x="5934584" y="2202835"/>
        <a:ext cx="2093401" cy="4383060"/>
      </dsp:txXfrm>
    </dsp:sp>
    <dsp:sp modelId="{4F3B6EF2-EF1A-4E84-BB4C-4FFF1E0B2488}">
      <dsp:nvSpPr>
        <dsp:cNvPr id="0" name=""/>
        <dsp:cNvSpPr/>
      </dsp:nvSpPr>
      <dsp:spPr>
        <a:xfrm>
          <a:off x="7614539" y="1357624"/>
          <a:ext cx="826893" cy="826893"/>
        </a:xfrm>
        <a:prstGeom prst="ellipse">
          <a:avLst/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 extrusionH="381000"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</dsp:sp>
    <dsp:sp modelId="{80F927BB-0D2F-41F5-887A-47F141C7D3F7}">
      <dsp:nvSpPr>
        <dsp:cNvPr id="0" name=""/>
        <dsp:cNvSpPr/>
      </dsp:nvSpPr>
      <dsp:spPr>
        <a:xfrm>
          <a:off x="8027986" y="1771071"/>
          <a:ext cx="2093401" cy="48148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4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Firebird 2.5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2010</a:t>
          </a:r>
          <a:endParaRPr lang="en-US" sz="2000" kern="1200" dirty="0"/>
        </a:p>
      </dsp:txBody>
      <dsp:txXfrm>
        <a:off x="8027986" y="1771071"/>
        <a:ext cx="2093401" cy="48148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52DF24-2C64-4DC5-827A-738DAE7B7E62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3498C5-B408-4BCA-94F8-888FD947904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385593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3498C5-B408-4BCA-94F8-888FD947904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3498C5-B408-4BCA-94F8-888FD947904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193730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3498C5-B408-4BCA-94F8-888FD9479043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193730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3498C5-B408-4BCA-94F8-888FD9479043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193730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3498C5-B408-4BCA-94F8-888FD9479043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3498C5-B408-4BCA-94F8-888FD9479043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3498C5-B408-4BCA-94F8-888FD9479043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3498C5-B408-4BCA-94F8-888FD9479043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3498C5-B408-4BCA-94F8-888FD9479043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6801175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3498C5-B408-4BCA-94F8-888FD9479043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242744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3498C5-B408-4BCA-94F8-888FD9479043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78187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3498C5-B408-4BCA-94F8-888FD947904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5852616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3498C5-B408-4BCA-94F8-888FD9479043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7001924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3498C5-B408-4BCA-94F8-888FD9479043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3498C5-B408-4BCA-94F8-888FD9479043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8872230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3498C5-B408-4BCA-94F8-888FD9479043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1937308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3498C5-B408-4BCA-94F8-888FD9479043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126042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3498C5-B408-4BCA-94F8-888FD9479043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7421948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3498C5-B408-4BCA-94F8-888FD9479043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126042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3498C5-B408-4BCA-94F8-888FD9479043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7250522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3498C5-B408-4BCA-94F8-888FD9479043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7421948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3498C5-B408-4BCA-94F8-888FD9479043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742194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3498C5-B408-4BCA-94F8-888FD947904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7404424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3498C5-B408-4BCA-94F8-888FD9479043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6497658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3498C5-B408-4BCA-94F8-888FD9479043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2109974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3498C5-B408-4BCA-94F8-888FD9479043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3498C5-B408-4BCA-94F8-888FD9479043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3498C5-B408-4BCA-94F8-888FD947904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104249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3498C5-B408-4BCA-94F8-888FD947904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887223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3498C5-B408-4BCA-94F8-888FD947904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884542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3498C5-B408-4BCA-94F8-888FD947904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911318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3498C5-B408-4BCA-94F8-888FD947904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193730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3498C5-B408-4BCA-94F8-888FD947904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19373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59F4E-0826-49EE-8F58-A5E3B7C3935C}" type="datetime1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www.MindTheBird.com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092CB-DFB7-49C3-B429-C629E9979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B0060-1205-433E-80BF-1A5E5D0E2335}" type="datetime1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www.MindTheBird.com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092CB-DFB7-49C3-B429-C629E9979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A2B87-1B16-4CA0-BFC0-3A012FF1E531}" type="datetime1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www.MindTheBird.com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092CB-DFB7-49C3-B429-C629E9979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2D865-AB67-4648-A20B-5D00298F108B}" type="datetime1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www.MindTheBird.com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092CB-DFB7-49C3-B429-C629E9979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26AB2-1ACB-4784-8D5F-3987B8C7CA76}" type="datetime1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www.MindTheBird.com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092CB-DFB7-49C3-B429-C629E9979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0D21C-CF76-49D9-85AA-65009096D933}" type="datetime1">
              <a:rPr lang="en-US" smtClean="0"/>
              <a:pPr/>
              <a:t>3/22/2010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www.MindTheBird.com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092CB-DFB7-49C3-B429-C629E9979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36219-2AD0-452E-BF2E-535E7C3B6CE2}" type="datetime1">
              <a:rPr lang="en-US" smtClean="0"/>
              <a:pPr/>
              <a:t>3/22/2010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www.MindTheBird.com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092CB-DFB7-49C3-B429-C629E9979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039A-BD68-43D1-8F1F-0FF8ECF89A4E}" type="datetime1">
              <a:rPr lang="en-US" smtClean="0"/>
              <a:pPr/>
              <a:t>3/22/2010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www.MindTheBird.com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092CB-DFB7-49C3-B429-C629E9979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D6974-A84C-462B-A8BF-EDD4F9F7C4EC}" type="datetime1">
              <a:rPr lang="en-US" smtClean="0"/>
              <a:pPr/>
              <a:t>3/22/2010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www.MindTheBird.com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092CB-DFB7-49C3-B429-C629E9979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73B00-5924-4777-A8D7-7DA0DF84FAAF}" type="datetime1">
              <a:rPr lang="en-US" smtClean="0"/>
              <a:pPr/>
              <a:t>3/22/2010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www.MindTheBird.com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092CB-DFB7-49C3-B429-C629E9979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85477-2884-45B6-B90A-05BFDB0E8386}" type="datetime1">
              <a:rPr lang="en-US" smtClean="0"/>
              <a:pPr/>
              <a:t>3/22/2010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www.MindTheBird.com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092CB-DFB7-49C3-B429-C629E9979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F9D412-8C86-42EF-AF11-A083C6B3DCCE}" type="datetime1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www.MindTheBird.com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9092CB-DFB7-49C3-B429-C629E9979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mindthebird.com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ndthebird.com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ndthebird.com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ndthebird.com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mindthebird.com/" TargetMode="Externa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indthebird.com/" TargetMode="External"/><Relationship Id="rId3" Type="http://schemas.openxmlformats.org/officeDocument/2006/relationships/image" Target="../media/image11.gif"/><Relationship Id="rId7" Type="http://schemas.openxmlformats.org/officeDocument/2006/relationships/image" Target="../media/image15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gif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jpe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jpeg"/><Relationship Id="rId11" Type="http://schemas.openxmlformats.org/officeDocument/2006/relationships/hyperlink" Target="http://www.mindthebird.com/" TargetMode="External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jpeg"/><Relationship Id="rId9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indthebird.com/" TargetMode="Externa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mindthebird.com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ndthebird.com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ndthebird.com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profitmed.net/" TargetMode="External"/><Relationship Id="rId5" Type="http://schemas.openxmlformats.org/officeDocument/2006/relationships/hyperlink" Target="http://www.watermarktech.co.uk/" TargetMode="External"/><Relationship Id="rId4" Type="http://schemas.openxmlformats.org/officeDocument/2006/relationships/hyperlink" Target="http://www.basx.com.au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ndthebird.com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ndthebird.com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indthebird.com/" TargetMode="External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ndthebird.com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ndthebird.com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monty-says.blogspot.com/2009/12/help-keep-internet-free.html" TargetMode="External"/><Relationship Id="rId4" Type="http://schemas.openxmlformats.org/officeDocument/2006/relationships/hyperlink" Target="http://mysql.com/about/legal/licensing/oem/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ndthebird.com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mbarcadero.com/buy-now.php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ndthebird.com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ndthebird.com/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ndthebird.com/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store.microsoft.com/microsoft/SQL-Server-2008-Standard-Edition/product/14CF716A/?WT.mc_id=sqlserversite_enterpriselink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ndthebird.com/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ndthebird.com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orrester.com/rb/Research/tpc_benchmarks_dont_matter_anymore/q/id/53871/t/2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mindthebird.com/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ndthebird.com/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hyperlink" Target="http://www.mindthebird.com/" TargetMode="Externa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ndthebird.com/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linkedin.com/groups?home=&amp;gid=2719245&amp;trk=anet_ug_hm&amp;goback=.hom" TargetMode="External"/><Relationship Id="rId5" Type="http://schemas.openxmlformats.org/officeDocument/2006/relationships/hyperlink" Target="http://groups.google.ru/group/mindthebird" TargetMode="External"/><Relationship Id="rId4" Type="http://schemas.openxmlformats.org/officeDocument/2006/relationships/hyperlink" Target="http://twitter.com/mindthefirebird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ndthebird.com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ndthebird.com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11" Type="http://schemas.openxmlformats.org/officeDocument/2006/relationships/hyperlink" Target="http://www.mindthebird.com/" TargetMode="External"/><Relationship Id="rId5" Type="http://schemas.openxmlformats.org/officeDocument/2006/relationships/diagramLayout" Target="../diagrams/layout1.xml"/><Relationship Id="rId10" Type="http://schemas.openxmlformats.org/officeDocument/2006/relationships/image" Target="../media/image4.png"/><Relationship Id="rId4" Type="http://schemas.openxmlformats.org/officeDocument/2006/relationships/diagramData" Target="../diagrams/data1.xml"/><Relationship Id="rId9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ndthebird.com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ndthebird.com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ndthebird.com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3352800" cy="1752600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/>
              <a:t>Firebird</a:t>
            </a:r>
            <a:r>
              <a:rPr lang="en-US" sz="2000" dirty="0" smtClean="0"/>
              <a:t> </a:t>
            </a:r>
            <a:br>
              <a:rPr lang="en-US" sz="2000" dirty="0" smtClean="0"/>
            </a:br>
            <a:r>
              <a:rPr lang="en-US" sz="2400" dirty="0" err="1" smtClean="0"/>
              <a:t>univerzalna</a:t>
            </a:r>
            <a:r>
              <a:rPr lang="en-US" sz="2400" dirty="0" smtClean="0"/>
              <a:t> open source </a:t>
            </a:r>
            <a:r>
              <a:rPr lang="en-US" sz="2400" dirty="0" err="1" smtClean="0"/>
              <a:t>baza</a:t>
            </a:r>
            <a:r>
              <a:rPr lang="en-US" sz="2400" dirty="0" smtClean="0"/>
              <a:t> </a:t>
            </a:r>
            <a:r>
              <a:rPr lang="en-US" sz="2400" dirty="0" err="1" smtClean="0"/>
              <a:t>podataka</a:t>
            </a:r>
            <a:endParaRPr lang="en-US" sz="2400" dirty="0"/>
          </a:p>
        </p:txBody>
      </p:sp>
      <p:pic>
        <p:nvPicPr>
          <p:cNvPr id="2050" name="Picture 2" descr="C:\TEMP\mtb\logos\firebird-logo-20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88100" y="609600"/>
            <a:ext cx="1447800" cy="144780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3" name="TextBox 2"/>
          <p:cNvSpPr txBox="1"/>
          <p:nvPr/>
        </p:nvSpPr>
        <p:spPr>
          <a:xfrm>
            <a:off x="1524000" y="2666999"/>
            <a:ext cx="62865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8000" dirty="0" smtClean="0"/>
              <a:t>Zašto </a:t>
            </a:r>
            <a:r>
              <a:rPr lang="en-US" sz="8000" dirty="0" smtClean="0"/>
              <a:t>Firebird?</a:t>
            </a:r>
            <a:endParaRPr lang="ru-RU" sz="8000" dirty="0"/>
          </a:p>
        </p:txBody>
      </p:sp>
      <p:sp>
        <p:nvSpPr>
          <p:cNvPr id="4" name="TextBox 3"/>
          <p:cNvSpPr txBox="1"/>
          <p:nvPr/>
        </p:nvSpPr>
        <p:spPr>
          <a:xfrm>
            <a:off x="1714500" y="3984609"/>
            <a:ext cx="6477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3200" dirty="0" smtClean="0"/>
              <a:t>Činjenice za donosioce odluka</a:t>
            </a:r>
            <a:endParaRPr lang="ru-RU" sz="320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hlinkClick r:id="rId4"/>
              </a:rPr>
              <a:t>www.MindTheBird.com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www.MindTheBird.com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152400"/>
            <a:ext cx="8915400" cy="707886"/>
          </a:xfrm>
          <a:prstGeom prst="rect">
            <a:avLst/>
          </a:prstGeom>
          <a:solidFill>
            <a:srgbClr val="FFFFFF">
              <a:alpha val="75000"/>
            </a:srgb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Firebird: Trace API</a:t>
            </a:r>
            <a:endParaRPr lang="en-US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" name="Рисунок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34775" y="1752600"/>
            <a:ext cx="5887882" cy="3200400"/>
          </a:xfrm>
          <a:prstGeom prst="rect">
            <a:avLst/>
          </a:prstGeom>
          <a:noFill/>
          <a:ln>
            <a:noFill/>
          </a:ln>
          <a:effectLst>
            <a:glow rad="127000">
              <a:schemeClr val="accent1"/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6201" y="1188972"/>
            <a:ext cx="2895600" cy="7078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Trace API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Real-time monitoring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SQL debugging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bs-Latn-BA" sz="2800" dirty="0" smtClean="0"/>
              <a:t>Revizija</a:t>
            </a:r>
            <a:endParaRPr lang="en-US" sz="2800" dirty="0" smtClean="0"/>
          </a:p>
          <a:p>
            <a:pPr marL="914400" lvl="1" indent="-457200">
              <a:buFont typeface="Arial" pitchFamily="34" charset="0"/>
              <a:buChar char="•"/>
            </a:pPr>
            <a:r>
              <a:rPr lang="bs-Latn-BA" sz="2800" dirty="0" smtClean="0"/>
              <a:t>Događaji</a:t>
            </a:r>
            <a:endParaRPr lang="en-US" sz="2800" dirty="0" smtClean="0"/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800" dirty="0" smtClean="0"/>
              <a:t>Par</a:t>
            </a:r>
            <a:r>
              <a:rPr lang="bs-Latn-BA" sz="2800" dirty="0" smtClean="0"/>
              <a:t>cijalno ili</a:t>
            </a:r>
            <a:r>
              <a:rPr lang="en-US" sz="2800" dirty="0" smtClean="0"/>
              <a:t> </a:t>
            </a:r>
            <a:r>
              <a:rPr lang="bs-Latn-BA" sz="2800" dirty="0" smtClean="0"/>
              <a:t>puno </a:t>
            </a:r>
            <a:r>
              <a:rPr lang="en-US" sz="2800" dirty="0" smtClean="0"/>
              <a:t>log</a:t>
            </a:r>
            <a:r>
              <a:rPr lang="bs-Latn-BA" sz="2800" dirty="0" smtClean="0"/>
              <a:t>ovanje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bs-Latn-BA" sz="2800" dirty="0" smtClean="0"/>
              <a:t>Kroz udaljene konekcije</a:t>
            </a:r>
            <a:endParaRPr lang="en-US" sz="2800" dirty="0" smtClean="0"/>
          </a:p>
          <a:p>
            <a:pPr marL="914400" lvl="1" indent="-457200">
              <a:buFont typeface="Arial" pitchFamily="34" charset="0"/>
              <a:buChar char="•"/>
            </a:pPr>
            <a:endParaRPr lang="en-US" sz="2800" dirty="0" smtClean="0"/>
          </a:p>
          <a:p>
            <a:pPr marL="457200" indent="-457200">
              <a:buFont typeface="Arial" pitchFamily="34" charset="0"/>
              <a:buChar char="•"/>
            </a:pPr>
            <a:endParaRPr lang="en-US" sz="28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48939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3809999"/>
            <a:ext cx="3124200" cy="2438401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sz="3000" b="1" dirty="0" smtClean="0"/>
              <a:t>Standard</a:t>
            </a:r>
            <a:r>
              <a:rPr lang="bs-Latn-BA" sz="3000" b="1" dirty="0" smtClean="0"/>
              <a:t>na</a:t>
            </a:r>
            <a:r>
              <a:rPr lang="en-US" sz="3000" b="1" dirty="0" smtClean="0"/>
              <a:t> s</a:t>
            </a:r>
            <a:r>
              <a:rPr lang="bs-Latn-BA" sz="3000" b="1" dirty="0" smtClean="0"/>
              <a:t>igurnost</a:t>
            </a:r>
            <a:endParaRPr lang="en-US" sz="3000" b="1" dirty="0" smtClean="0"/>
          </a:p>
          <a:p>
            <a:r>
              <a:rPr lang="bs-Latn-BA" sz="2600" dirty="0" smtClean="0"/>
              <a:t>Korisnici i uloge</a:t>
            </a:r>
            <a:endParaRPr lang="en-US" sz="2600" dirty="0" smtClean="0"/>
          </a:p>
          <a:p>
            <a:r>
              <a:rPr lang="en-US" sz="2600" dirty="0" smtClean="0"/>
              <a:t>GRANT/REVOKE </a:t>
            </a:r>
            <a:r>
              <a:rPr lang="bs-Latn-BA" sz="2600" dirty="0" smtClean="0"/>
              <a:t>na glavnim operacijama</a:t>
            </a:r>
            <a:endParaRPr lang="en-US" sz="2600" dirty="0" smtClean="0"/>
          </a:p>
          <a:p>
            <a:r>
              <a:rPr lang="en-US" sz="2600" dirty="0" smtClean="0"/>
              <a:t>Database owner </a:t>
            </a:r>
            <a:r>
              <a:rPr lang="bs-Latn-BA" sz="2600" dirty="0" smtClean="0"/>
              <a:t>k</a:t>
            </a:r>
            <a:r>
              <a:rPr lang="en-US" sz="2600" dirty="0" err="1" smtClean="0"/>
              <a:t>oncept</a:t>
            </a:r>
            <a:endParaRPr lang="en-US" sz="2600" dirty="0" smtClean="0"/>
          </a:p>
          <a:p>
            <a:endParaRPr lang="ru-RU" sz="28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www.MindTheBird.com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152400"/>
            <a:ext cx="8915400" cy="707886"/>
          </a:xfrm>
          <a:prstGeom prst="rect">
            <a:avLst/>
          </a:prstGeom>
          <a:solidFill>
            <a:srgbClr val="FFFFFF">
              <a:alpha val="75000"/>
            </a:srgb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Firebird: </a:t>
            </a:r>
            <a:r>
              <a:rPr lang="bs-Latn-BA" sz="4000" dirty="0" smtClean="0"/>
              <a:t>Sigurnost(</a:t>
            </a:r>
            <a:r>
              <a:rPr lang="en-US" sz="4000" dirty="0" smtClean="0"/>
              <a:t>Security</a:t>
            </a:r>
            <a:r>
              <a:rPr lang="bs-Latn-BA" sz="4000" dirty="0" smtClean="0"/>
              <a:t>)</a:t>
            </a:r>
            <a:endParaRPr lang="en-US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Rounded Rectangle 47"/>
          <p:cNvSpPr/>
          <p:nvPr/>
        </p:nvSpPr>
        <p:spPr bwMode="auto">
          <a:xfrm>
            <a:off x="180474" y="1171795"/>
            <a:ext cx="8811126" cy="2447703"/>
          </a:xfrm>
          <a:prstGeom prst="roundRect">
            <a:avLst>
              <a:gd name="adj" fmla="val 6244"/>
            </a:avLst>
          </a:prstGeom>
          <a:gradFill flip="none" rotWithShape="1">
            <a:gsLst>
              <a:gs pos="0">
                <a:schemeClr val="accent3">
                  <a:lumMod val="60000"/>
                  <a:lumOff val="40000"/>
                </a:schemeClr>
              </a:gs>
              <a:gs pos="87000">
                <a:schemeClr val="accent2">
                  <a:lumMod val="60000"/>
                  <a:lumOff val="40000"/>
                  <a:alpha val="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cmpd="dbl">
            <a:gradFill>
              <a:gsLst>
                <a:gs pos="5000">
                  <a:schemeClr val="accent2">
                    <a:lumMod val="20000"/>
                    <a:lumOff val="80000"/>
                    <a:alpha val="20000"/>
                  </a:schemeClr>
                </a:gs>
                <a:gs pos="62000">
                  <a:schemeClr val="accent2">
                    <a:lumMod val="20000"/>
                    <a:lumOff val="80000"/>
                    <a:alpha val="60000"/>
                  </a:schemeClr>
                </a:gs>
              </a:gsLst>
              <a:lin ang="5400000" scaled="0"/>
            </a:gra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36" tIns="45718" rIns="91436" bIns="45718" numCol="1" rtlCol="0" anchor="b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 b="1" dirty="0" smtClean="0">
              <a:gradFill flip="none" rotWithShape="1">
                <a:gsLst>
                  <a:gs pos="0">
                    <a:schemeClr val="accent2">
                      <a:lumMod val="20000"/>
                      <a:lumOff val="80000"/>
                    </a:schemeClr>
                  </a:gs>
                  <a:gs pos="87000">
                    <a:schemeClr val="accent2">
                      <a:lumMod val="20000"/>
                      <a:lumOff val="80000"/>
                    </a:schemeClr>
                  </a:gs>
                </a:gsLst>
                <a:lin ang="5400000" scaled="0"/>
                <a:tileRect/>
              </a:gradFill>
              <a:effectLst>
                <a:outerShdw blurRad="304800" algn="ctr" rotWithShape="0">
                  <a:schemeClr val="accent2"/>
                </a:outerShdw>
              </a:effectLst>
            </a:endParaRPr>
          </a:p>
        </p:txBody>
      </p:sp>
      <p:sp>
        <p:nvSpPr>
          <p:cNvPr id="2" name="Блок-схема: магнитный диск 1"/>
          <p:cNvSpPr/>
          <p:nvPr/>
        </p:nvSpPr>
        <p:spPr>
          <a:xfrm>
            <a:off x="3581400" y="1752600"/>
            <a:ext cx="1752600" cy="1371600"/>
          </a:xfrm>
          <a:prstGeom prst="flowChartMagneticDisk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Выноска 1 (граница и черта) 6"/>
          <p:cNvSpPr/>
          <p:nvPr/>
        </p:nvSpPr>
        <p:spPr>
          <a:xfrm>
            <a:off x="6567055" y="1333815"/>
            <a:ext cx="1905000" cy="609600"/>
          </a:xfrm>
          <a:prstGeom prst="accentBorderCallout1">
            <a:avLst>
              <a:gd name="adj1" fmla="val 18750"/>
              <a:gd name="adj2" fmla="val -8333"/>
              <a:gd name="adj3" fmla="val 173244"/>
              <a:gd name="adj4" fmla="val -6430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Users and Roles</a:t>
            </a:r>
            <a:endParaRPr lang="ru-RU" dirty="0"/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3429000" y="3841486"/>
            <a:ext cx="3048000" cy="259080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3300" b="1" dirty="0" smtClean="0"/>
              <a:t>Windows Trusted Authentication</a:t>
            </a:r>
          </a:p>
          <a:p>
            <a:r>
              <a:rPr lang="bs-Latn-BA" sz="2800" dirty="0" smtClean="0"/>
              <a:t>Jedna prijava za krajnje korisnike</a:t>
            </a:r>
            <a:endParaRPr lang="en-US" sz="2800" dirty="0" smtClean="0"/>
          </a:p>
          <a:p>
            <a:r>
              <a:rPr lang="en-US" sz="2800" dirty="0" smtClean="0"/>
              <a:t>Integra</a:t>
            </a:r>
            <a:r>
              <a:rPr lang="bs-Latn-BA" sz="2800" dirty="0" smtClean="0"/>
              <a:t>cija sa </a:t>
            </a:r>
            <a:r>
              <a:rPr lang="en-US" sz="2800" dirty="0" smtClean="0"/>
              <a:t>Windows domain/AD security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ru-RU" sz="2800" dirty="0"/>
          </a:p>
        </p:txBody>
      </p:sp>
      <p:sp>
        <p:nvSpPr>
          <p:cNvPr id="9" name="Выноска 1 (граница и черта) 8"/>
          <p:cNvSpPr/>
          <p:nvPr/>
        </p:nvSpPr>
        <p:spPr>
          <a:xfrm>
            <a:off x="6568315" y="2529783"/>
            <a:ext cx="1905000" cy="609600"/>
          </a:xfrm>
          <a:prstGeom prst="accentBorderCallout1">
            <a:avLst>
              <a:gd name="adj1" fmla="val 68336"/>
              <a:gd name="adj2" fmla="val -8333"/>
              <a:gd name="adj3" fmla="val 26963"/>
              <a:gd name="adj4" fmla="val -6549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Grants</a:t>
            </a: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09600" y="1333815"/>
            <a:ext cx="1905000" cy="8382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Windows Trusted Authentication</a:t>
            </a:r>
            <a:endParaRPr lang="ru-RU" dirty="0"/>
          </a:p>
        </p:txBody>
      </p:sp>
      <p:cxnSp>
        <p:nvCxnSpPr>
          <p:cNvPr id="14" name="Прямая соединительная линия 13"/>
          <p:cNvCxnSpPr>
            <a:stCxn id="12" idx="3"/>
            <a:endCxn id="2" idx="2"/>
          </p:cNvCxnSpPr>
          <p:nvPr/>
        </p:nvCxnSpPr>
        <p:spPr>
          <a:xfrm>
            <a:off x="2514600" y="1752915"/>
            <a:ext cx="1066800" cy="685485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" name="Скругленный прямоугольник 16"/>
          <p:cNvSpPr/>
          <p:nvPr/>
        </p:nvSpPr>
        <p:spPr>
          <a:xfrm>
            <a:off x="609600" y="2438400"/>
            <a:ext cx="1905000" cy="8382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Rights to access  UDF, ext. tables</a:t>
            </a:r>
            <a:endParaRPr lang="ru-RU" dirty="0"/>
          </a:p>
        </p:txBody>
      </p:sp>
      <p:cxnSp>
        <p:nvCxnSpPr>
          <p:cNvPr id="18" name="Прямая соединительная линия 17"/>
          <p:cNvCxnSpPr>
            <a:stCxn id="17" idx="3"/>
          </p:cNvCxnSpPr>
          <p:nvPr/>
        </p:nvCxnSpPr>
        <p:spPr>
          <a:xfrm flipV="1">
            <a:off x="2514600" y="2724150"/>
            <a:ext cx="1066800" cy="13335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2" name="Объект 2"/>
          <p:cNvSpPr txBox="1">
            <a:spLocks/>
          </p:cNvSpPr>
          <p:nvPr/>
        </p:nvSpPr>
        <p:spPr>
          <a:xfrm>
            <a:off x="6324600" y="3836446"/>
            <a:ext cx="2743200" cy="2792954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bs-Latn-BA" sz="3600" b="1" dirty="0" smtClean="0"/>
              <a:t>Mreža(</a:t>
            </a:r>
            <a:r>
              <a:rPr lang="en-US" sz="3600" b="1" dirty="0" smtClean="0"/>
              <a:t>Network</a:t>
            </a:r>
            <a:r>
              <a:rPr lang="bs-Latn-BA" sz="3600" b="1" dirty="0" smtClean="0"/>
              <a:t>)</a:t>
            </a:r>
            <a:endParaRPr lang="en-US" sz="2800" b="1" dirty="0" smtClean="0"/>
          </a:p>
          <a:p>
            <a:r>
              <a:rPr lang="bs-Latn-BA" sz="2800" dirty="0" smtClean="0"/>
              <a:t>Jedan jedini mrežni </a:t>
            </a:r>
            <a:r>
              <a:rPr lang="en-US" sz="2800" dirty="0" smtClean="0"/>
              <a:t>port </a:t>
            </a:r>
            <a:r>
              <a:rPr lang="bs-Latn-BA" sz="2800" dirty="0" smtClean="0"/>
              <a:t>treba biti otvoren</a:t>
            </a:r>
            <a:r>
              <a:rPr lang="en-US" sz="2800" dirty="0" smtClean="0"/>
              <a:t> (3050 </a:t>
            </a:r>
            <a:r>
              <a:rPr lang="bs-Latn-BA" sz="2800" dirty="0" smtClean="0"/>
              <a:t>po</a:t>
            </a:r>
            <a:r>
              <a:rPr lang="en-US" sz="2800" dirty="0" smtClean="0"/>
              <a:t> default</a:t>
            </a:r>
            <a:r>
              <a:rPr lang="bs-Latn-BA" sz="2800" dirty="0" smtClean="0"/>
              <a:t>-u</a:t>
            </a:r>
            <a:r>
              <a:rPr lang="en-US" sz="2800" dirty="0" smtClean="0"/>
              <a:t>, </a:t>
            </a:r>
            <a:r>
              <a:rPr lang="bs-Latn-BA" sz="2800" dirty="0" smtClean="0"/>
              <a:t>k</a:t>
            </a:r>
            <a:r>
              <a:rPr lang="en-US" sz="2800" dirty="0" err="1" smtClean="0"/>
              <a:t>onfigurab</a:t>
            </a:r>
            <a:r>
              <a:rPr lang="bs-Latn-BA" sz="2800" dirty="0" smtClean="0"/>
              <a:t>ilan</a:t>
            </a:r>
            <a:r>
              <a:rPr lang="en-US" sz="2800" dirty="0" smtClean="0"/>
              <a:t>)</a:t>
            </a:r>
          </a:p>
          <a:p>
            <a:r>
              <a:rPr lang="en-US" sz="2800" dirty="0" smtClean="0"/>
              <a:t>Aliases (p</a:t>
            </a:r>
            <a:r>
              <a:rPr lang="bs-Latn-BA" sz="2800" dirty="0" smtClean="0"/>
              <a:t>utanja do baze nije izožena</a:t>
            </a:r>
            <a:r>
              <a:rPr lang="en-US" sz="2800" dirty="0" smtClean="0"/>
              <a:t>)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948939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47"/>
          <p:cNvSpPr/>
          <p:nvPr/>
        </p:nvSpPr>
        <p:spPr bwMode="auto">
          <a:xfrm>
            <a:off x="76200" y="990600"/>
            <a:ext cx="8895877" cy="2362200"/>
          </a:xfrm>
          <a:prstGeom prst="roundRect">
            <a:avLst>
              <a:gd name="adj" fmla="val 6244"/>
            </a:avLst>
          </a:prstGeom>
          <a:gradFill flip="none" rotWithShape="1">
            <a:gsLst>
              <a:gs pos="0">
                <a:schemeClr val="accent3">
                  <a:lumMod val="60000"/>
                  <a:lumOff val="40000"/>
                </a:schemeClr>
              </a:gs>
              <a:gs pos="87000">
                <a:schemeClr val="accent2">
                  <a:lumMod val="60000"/>
                  <a:lumOff val="40000"/>
                  <a:alpha val="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cmpd="dbl">
            <a:gradFill>
              <a:gsLst>
                <a:gs pos="5000">
                  <a:schemeClr val="accent2">
                    <a:lumMod val="20000"/>
                    <a:lumOff val="80000"/>
                    <a:alpha val="20000"/>
                  </a:schemeClr>
                </a:gs>
                <a:gs pos="62000">
                  <a:schemeClr val="accent2">
                    <a:lumMod val="20000"/>
                    <a:lumOff val="80000"/>
                    <a:alpha val="60000"/>
                  </a:schemeClr>
                </a:gs>
              </a:gsLst>
              <a:lin ang="5400000" scaled="0"/>
            </a:gra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36" tIns="45718" rIns="91436" bIns="45718" numCol="1" rtlCol="0" anchor="b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 b="1" dirty="0" smtClean="0">
              <a:gradFill flip="none" rotWithShape="1">
                <a:gsLst>
                  <a:gs pos="0">
                    <a:schemeClr val="accent2">
                      <a:lumMod val="20000"/>
                      <a:lumOff val="80000"/>
                    </a:schemeClr>
                  </a:gs>
                  <a:gs pos="87000">
                    <a:schemeClr val="accent2">
                      <a:lumMod val="20000"/>
                      <a:lumOff val="80000"/>
                    </a:schemeClr>
                  </a:gs>
                </a:gsLst>
                <a:lin ang="5400000" scaled="0"/>
                <a:tileRect/>
              </a:gradFill>
              <a:effectLst>
                <a:outerShdw blurRad="304800" algn="ctr" rotWithShape="0">
                  <a:schemeClr val="accent2"/>
                </a:outerShdw>
              </a:effectLst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www.MindTheBird.com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152400"/>
            <a:ext cx="8915400" cy="707886"/>
          </a:xfrm>
          <a:prstGeom prst="rect">
            <a:avLst/>
          </a:prstGeom>
          <a:solidFill>
            <a:srgbClr val="FFFFFF">
              <a:alpha val="75000"/>
            </a:srgb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Firebird: 4 </a:t>
            </a:r>
            <a:r>
              <a:rPr lang="en-US" sz="4000" dirty="0" err="1" smtClean="0"/>
              <a:t>Arhite</a:t>
            </a:r>
            <a:r>
              <a:rPr lang="bs-Latn-BA" sz="4000" dirty="0" smtClean="0"/>
              <a:t>k</a:t>
            </a:r>
            <a:r>
              <a:rPr lang="en-US" sz="4000" dirty="0" err="1" smtClean="0"/>
              <a:t>ture</a:t>
            </a:r>
            <a:endParaRPr lang="en-US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4600" y="2843970"/>
            <a:ext cx="220980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    Classic</a:t>
            </a:r>
            <a:endParaRPr lang="en-US" sz="3200" b="1" dirty="0" smtClean="0"/>
          </a:p>
          <a:p>
            <a:endParaRPr lang="en-US" sz="2400" dirty="0" smtClean="0"/>
          </a:p>
          <a:p>
            <a:r>
              <a:rPr lang="en-US" sz="2400" dirty="0" smtClean="0"/>
              <a:t>Heavy duty </a:t>
            </a:r>
            <a:r>
              <a:rPr lang="en-US" sz="2400" dirty="0" err="1" smtClean="0"/>
              <a:t>arhite</a:t>
            </a:r>
            <a:r>
              <a:rPr lang="bs-Latn-BA" sz="2400" dirty="0" smtClean="0"/>
              <a:t>k</a:t>
            </a:r>
            <a:r>
              <a:rPr lang="en-US" sz="2400" dirty="0" err="1" smtClean="0"/>
              <a:t>tur</a:t>
            </a:r>
            <a:r>
              <a:rPr lang="bs-Latn-BA" sz="2400" dirty="0" smtClean="0"/>
              <a:t>a</a:t>
            </a:r>
            <a:r>
              <a:rPr lang="en-US" sz="2400" dirty="0" smtClean="0"/>
              <a:t> </a:t>
            </a:r>
            <a:r>
              <a:rPr lang="bs-Latn-BA" sz="2400" dirty="0" smtClean="0"/>
              <a:t>za</a:t>
            </a:r>
            <a:r>
              <a:rPr lang="en-US" sz="2400" dirty="0" smtClean="0"/>
              <a:t> multi-CPU server</a:t>
            </a:r>
            <a:r>
              <a:rPr lang="bs-Latn-BA" sz="2400" dirty="0" smtClean="0"/>
              <a:t>e</a:t>
            </a:r>
            <a:r>
              <a:rPr lang="en-US" sz="2400" dirty="0" smtClean="0"/>
              <a:t> </a:t>
            </a:r>
            <a:r>
              <a:rPr lang="bs-Latn-BA" sz="2400" dirty="0" smtClean="0"/>
              <a:t>sa velikom količinom </a:t>
            </a:r>
            <a:r>
              <a:rPr lang="en-US" sz="2400" dirty="0" smtClean="0"/>
              <a:t>RAM</a:t>
            </a:r>
            <a:r>
              <a:rPr lang="bs-Latn-BA" sz="2400" dirty="0" smtClean="0"/>
              <a:t>-a</a:t>
            </a:r>
            <a:r>
              <a:rPr lang="en-US" sz="2400" dirty="0" smtClean="0"/>
              <a:t> </a:t>
            </a:r>
            <a:r>
              <a:rPr lang="bs-Latn-BA" sz="2400" dirty="0" smtClean="0"/>
              <a:t>i brzim</a:t>
            </a:r>
            <a:r>
              <a:rPr lang="en-US" sz="2400" dirty="0" smtClean="0"/>
              <a:t> HDD. </a:t>
            </a:r>
          </a:p>
          <a:p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200505" y="2816163"/>
            <a:ext cx="236220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err="1" smtClean="0"/>
              <a:t>SuperClassic</a:t>
            </a:r>
            <a:endParaRPr lang="en-US" sz="3200" b="1" dirty="0" smtClean="0"/>
          </a:p>
          <a:p>
            <a:endParaRPr lang="en-US" sz="2400" dirty="0" smtClean="0"/>
          </a:p>
          <a:p>
            <a:r>
              <a:rPr lang="en-US" sz="2400" dirty="0" smtClean="0"/>
              <a:t>N</a:t>
            </a:r>
            <a:r>
              <a:rPr lang="bs-Latn-BA" sz="2400" dirty="0" smtClean="0"/>
              <a:t>ova</a:t>
            </a:r>
            <a:r>
              <a:rPr lang="en-US" sz="2400" dirty="0" smtClean="0"/>
              <a:t> (</a:t>
            </a:r>
            <a:r>
              <a:rPr lang="bs-Latn-BA" sz="2400" dirty="0" smtClean="0"/>
              <a:t>u</a:t>
            </a:r>
            <a:r>
              <a:rPr lang="en-US" sz="2400" dirty="0" smtClean="0"/>
              <a:t> 2.5) </a:t>
            </a:r>
            <a:r>
              <a:rPr lang="en-US" sz="2400" dirty="0" err="1" smtClean="0"/>
              <a:t>arhite</a:t>
            </a:r>
            <a:r>
              <a:rPr lang="bs-Latn-BA" sz="2400" dirty="0" smtClean="0"/>
              <a:t>k</a:t>
            </a:r>
            <a:r>
              <a:rPr lang="en-US" sz="2400" dirty="0" err="1" smtClean="0"/>
              <a:t>tur</a:t>
            </a:r>
            <a:r>
              <a:rPr lang="bs-Latn-BA" sz="2400" dirty="0" smtClean="0"/>
              <a:t>a</a:t>
            </a:r>
            <a:r>
              <a:rPr lang="en-US" sz="2400" dirty="0" smtClean="0"/>
              <a:t>! </a:t>
            </a:r>
            <a:r>
              <a:rPr lang="bs-Latn-BA" sz="2400" dirty="0" smtClean="0"/>
              <a:t>K</a:t>
            </a:r>
            <a:r>
              <a:rPr lang="en-US" sz="2400" dirty="0" err="1" smtClean="0"/>
              <a:t>ombina</a:t>
            </a:r>
            <a:r>
              <a:rPr lang="bs-Latn-BA" sz="2400" dirty="0" smtClean="0"/>
              <a:t>cija najboljih osobina</a:t>
            </a:r>
            <a:r>
              <a:rPr lang="en-US" sz="2400" dirty="0" smtClean="0"/>
              <a:t> </a:t>
            </a:r>
            <a:r>
              <a:rPr lang="en-US" sz="2400" dirty="0" err="1" smtClean="0"/>
              <a:t>SuperServer</a:t>
            </a:r>
            <a:r>
              <a:rPr lang="bs-Latn-BA" sz="2400" dirty="0" smtClean="0"/>
              <a:t>-a</a:t>
            </a:r>
            <a:r>
              <a:rPr lang="en-US" sz="2400" dirty="0" smtClean="0"/>
              <a:t> </a:t>
            </a:r>
            <a:r>
              <a:rPr lang="bs-Latn-BA" sz="2400" dirty="0" smtClean="0"/>
              <a:t>i</a:t>
            </a:r>
            <a:r>
              <a:rPr lang="en-US" sz="2400" dirty="0" smtClean="0"/>
              <a:t> Classic</a:t>
            </a:r>
            <a:r>
              <a:rPr lang="bs-Latn-BA" sz="2400" dirty="0" smtClean="0"/>
              <a:t>-a</a:t>
            </a:r>
            <a:r>
              <a:rPr lang="en-US" sz="2400" dirty="0" smtClean="0"/>
              <a:t>. Ideal</a:t>
            </a:r>
            <a:r>
              <a:rPr lang="bs-Latn-BA" sz="2400" dirty="0" smtClean="0"/>
              <a:t>na</a:t>
            </a:r>
            <a:r>
              <a:rPr lang="en-US" sz="2400" dirty="0" smtClean="0"/>
              <a:t> </a:t>
            </a:r>
            <a:r>
              <a:rPr lang="bs-Latn-BA" sz="2400" dirty="0" smtClean="0"/>
              <a:t>za</a:t>
            </a:r>
            <a:r>
              <a:rPr lang="en-US" sz="2400" dirty="0" smtClean="0"/>
              <a:t> </a:t>
            </a:r>
            <a:r>
              <a:rPr lang="en-US" sz="2400" dirty="0" err="1" smtClean="0"/>
              <a:t>virtualiz</a:t>
            </a:r>
            <a:r>
              <a:rPr lang="bs-Latn-BA" sz="2400" dirty="0" smtClean="0"/>
              <a:t>ovana okruženja</a:t>
            </a:r>
            <a:r>
              <a:rPr lang="en-US" sz="2400" dirty="0" smtClean="0"/>
              <a:t>.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4568222" y="2689041"/>
            <a:ext cx="22098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err="1" smtClean="0"/>
              <a:t>SuperServer</a:t>
            </a:r>
            <a:endParaRPr lang="en-US" sz="3200" b="1" dirty="0" smtClean="0"/>
          </a:p>
          <a:p>
            <a:endParaRPr lang="en-US" sz="2400" dirty="0" smtClean="0"/>
          </a:p>
          <a:p>
            <a:r>
              <a:rPr lang="bs-Latn-BA" sz="2400" dirty="0" smtClean="0"/>
              <a:t>Mali</a:t>
            </a:r>
            <a:r>
              <a:rPr lang="en-US" sz="2400" dirty="0" smtClean="0"/>
              <a:t> footprint, </a:t>
            </a:r>
            <a:r>
              <a:rPr lang="en-US" sz="2400" dirty="0" err="1" smtClean="0"/>
              <a:t>performan</a:t>
            </a:r>
            <a:r>
              <a:rPr lang="bs-Latn-BA" sz="2400" dirty="0" smtClean="0"/>
              <a:t>se</a:t>
            </a:r>
            <a:r>
              <a:rPr lang="en-US" sz="2400" dirty="0" smtClean="0"/>
              <a:t>, </a:t>
            </a:r>
            <a:r>
              <a:rPr lang="bs-Latn-BA" sz="2400" dirty="0" smtClean="0"/>
              <a:t>jednostavan</a:t>
            </a:r>
            <a:r>
              <a:rPr lang="en-US" sz="2400" dirty="0" smtClean="0"/>
              <a:t> embedding </a:t>
            </a:r>
            <a:r>
              <a:rPr lang="bs-Latn-BA" sz="2400" dirty="0" smtClean="0"/>
              <a:t>i “nečujna”</a:t>
            </a:r>
            <a:r>
              <a:rPr lang="en-US" sz="2400" dirty="0" smtClean="0"/>
              <a:t> </a:t>
            </a:r>
            <a:r>
              <a:rPr lang="en-US" sz="2400" dirty="0" err="1" smtClean="0"/>
              <a:t>instala</a:t>
            </a:r>
            <a:r>
              <a:rPr lang="bs-Latn-BA" sz="2400" dirty="0" smtClean="0"/>
              <a:t>cija</a:t>
            </a:r>
            <a:r>
              <a:rPr lang="en-US" sz="2400" dirty="0" smtClean="0"/>
              <a:t>. Ideal</a:t>
            </a:r>
            <a:r>
              <a:rPr lang="bs-Latn-BA" sz="2400" dirty="0" smtClean="0"/>
              <a:t>an</a:t>
            </a:r>
            <a:r>
              <a:rPr lang="en-US" sz="2400" dirty="0" smtClean="0"/>
              <a:t> </a:t>
            </a:r>
            <a:r>
              <a:rPr lang="bs-Latn-BA" sz="2400" dirty="0" smtClean="0"/>
              <a:t>za</a:t>
            </a:r>
            <a:r>
              <a:rPr lang="en-US" sz="2400" dirty="0" smtClean="0"/>
              <a:t> ISV.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6778022" y="2689041"/>
            <a:ext cx="2209800" cy="34317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Embedded</a:t>
            </a:r>
            <a:endParaRPr lang="en-US" sz="3200" b="1" dirty="0" smtClean="0"/>
          </a:p>
          <a:p>
            <a:endParaRPr lang="en-US" sz="2400" dirty="0" smtClean="0"/>
          </a:p>
          <a:p>
            <a:r>
              <a:rPr lang="en-US" sz="2400" dirty="0" smtClean="0"/>
              <a:t>Lightweight single user full-blown DBMS </a:t>
            </a:r>
            <a:r>
              <a:rPr lang="bs-Latn-BA" sz="2400" dirty="0" smtClean="0"/>
              <a:t>u </a:t>
            </a:r>
            <a:r>
              <a:rPr lang="en-US" sz="2400" dirty="0" smtClean="0"/>
              <a:t>DLL</a:t>
            </a:r>
            <a:r>
              <a:rPr lang="bs-Latn-BA" sz="2400" dirty="0" smtClean="0"/>
              <a:t>-u</a:t>
            </a:r>
            <a:r>
              <a:rPr lang="en-US" sz="2400" dirty="0" smtClean="0"/>
              <a:t>. </a:t>
            </a:r>
            <a:r>
              <a:rPr lang="en-US" sz="2300" dirty="0" smtClean="0"/>
              <a:t>Transparent </a:t>
            </a:r>
            <a:r>
              <a:rPr lang="bs-Latn-BA" sz="2300" dirty="0" smtClean="0"/>
              <a:t>an </a:t>
            </a:r>
            <a:r>
              <a:rPr lang="en-US" sz="2300" dirty="0" smtClean="0"/>
              <a:t>upgrade </a:t>
            </a:r>
            <a:r>
              <a:rPr lang="bs-Latn-BA" sz="2300" dirty="0" smtClean="0"/>
              <a:t>na više </a:t>
            </a:r>
            <a:r>
              <a:rPr lang="en-US" sz="2300" dirty="0" err="1" smtClean="0"/>
              <a:t>arhite</a:t>
            </a:r>
            <a:r>
              <a:rPr lang="bs-Latn-BA" sz="2300" dirty="0" smtClean="0"/>
              <a:t>k</a:t>
            </a:r>
            <a:r>
              <a:rPr lang="en-US" sz="2300" dirty="0" err="1" smtClean="0"/>
              <a:t>ture</a:t>
            </a:r>
            <a:r>
              <a:rPr lang="en-US" sz="2300" dirty="0" smtClean="0"/>
              <a:t>.</a:t>
            </a:r>
            <a:endParaRPr lang="ru-RU" sz="2300" dirty="0"/>
          </a:p>
        </p:txBody>
      </p:sp>
      <p:sp>
        <p:nvSpPr>
          <p:cNvPr id="11" name="Блок-схема: магнитный диск 10"/>
          <p:cNvSpPr/>
          <p:nvPr/>
        </p:nvSpPr>
        <p:spPr>
          <a:xfrm>
            <a:off x="457200" y="1066800"/>
            <a:ext cx="1600200" cy="1371600"/>
          </a:xfrm>
          <a:prstGeom prst="flowChartMagneticDisk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s-Latn-BA" b="1" dirty="0" smtClean="0"/>
              <a:t>Do</a:t>
            </a:r>
            <a:r>
              <a:rPr lang="en-US" b="1" dirty="0" smtClean="0"/>
              <a:t> 1000 </a:t>
            </a:r>
            <a:r>
              <a:rPr lang="bs-Latn-BA" b="1" dirty="0" smtClean="0"/>
              <a:t>korisnika</a:t>
            </a:r>
            <a:r>
              <a:rPr lang="en-US" b="1" dirty="0" smtClean="0"/>
              <a:t>, 1Tb </a:t>
            </a:r>
            <a:r>
              <a:rPr lang="bs-Latn-BA" b="1" dirty="0" smtClean="0"/>
              <a:t>veličina</a:t>
            </a:r>
            <a:endParaRPr lang="en-US" b="1" dirty="0"/>
          </a:p>
        </p:txBody>
      </p:sp>
      <p:sp>
        <p:nvSpPr>
          <p:cNvPr id="12" name="Блок-схема: магнитный диск 11"/>
          <p:cNvSpPr/>
          <p:nvPr/>
        </p:nvSpPr>
        <p:spPr>
          <a:xfrm>
            <a:off x="2667000" y="1066800"/>
            <a:ext cx="1600200" cy="1371600"/>
          </a:xfrm>
          <a:prstGeom prst="flowChartMagneticDisk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s-Latn-BA" sz="1600" b="1" dirty="0" smtClean="0"/>
              <a:t>Do</a:t>
            </a:r>
            <a:r>
              <a:rPr lang="en-US" sz="1600" b="1" dirty="0" smtClean="0"/>
              <a:t> 500 </a:t>
            </a:r>
            <a:r>
              <a:rPr lang="bs-Latn-BA" sz="1600" b="1" dirty="0" smtClean="0"/>
              <a:t>korisnika</a:t>
            </a:r>
            <a:r>
              <a:rPr lang="en-US" sz="1600" b="1" dirty="0" smtClean="0"/>
              <a:t>, 300 </a:t>
            </a:r>
            <a:r>
              <a:rPr lang="en-US" sz="1600" b="1" dirty="0" err="1" smtClean="0"/>
              <a:t>Gb</a:t>
            </a:r>
            <a:r>
              <a:rPr lang="en-US" sz="1600" b="1" dirty="0" smtClean="0"/>
              <a:t> </a:t>
            </a:r>
            <a:r>
              <a:rPr lang="bs-Latn-BA" sz="1600" b="1" dirty="0" smtClean="0"/>
              <a:t>veličina</a:t>
            </a:r>
            <a:endParaRPr lang="en-US" sz="1600" b="1" dirty="0"/>
          </a:p>
        </p:txBody>
      </p:sp>
      <p:sp>
        <p:nvSpPr>
          <p:cNvPr id="13" name="Блок-схема: магнитный диск 12"/>
          <p:cNvSpPr/>
          <p:nvPr/>
        </p:nvSpPr>
        <p:spPr>
          <a:xfrm>
            <a:off x="4873022" y="1066800"/>
            <a:ext cx="1600200" cy="1371600"/>
          </a:xfrm>
          <a:prstGeom prst="flowChartMagneticDis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s-Latn-BA" sz="1600" b="1" dirty="0" smtClean="0"/>
              <a:t>Do</a:t>
            </a:r>
            <a:r>
              <a:rPr lang="en-US" sz="1600" b="1" dirty="0" smtClean="0"/>
              <a:t> 100 </a:t>
            </a:r>
            <a:r>
              <a:rPr lang="bs-Latn-BA" sz="1600" b="1" dirty="0" smtClean="0"/>
              <a:t>korisnika</a:t>
            </a:r>
            <a:r>
              <a:rPr lang="en-US" sz="1600" b="1" dirty="0" smtClean="0"/>
              <a:t>, </a:t>
            </a:r>
            <a:r>
              <a:rPr lang="en-US" sz="1600" b="1" dirty="0"/>
              <a:t>5</a:t>
            </a:r>
            <a:r>
              <a:rPr lang="en-US" sz="1600" b="1" dirty="0" smtClean="0"/>
              <a:t>0Gb </a:t>
            </a:r>
            <a:r>
              <a:rPr lang="bs-Latn-BA" sz="1600" b="1" dirty="0" smtClean="0"/>
              <a:t>veličina</a:t>
            </a:r>
            <a:endParaRPr lang="en-US" sz="1600" b="1" dirty="0"/>
          </a:p>
        </p:txBody>
      </p:sp>
      <p:sp>
        <p:nvSpPr>
          <p:cNvPr id="14" name="Блок-схема: магнитный диск 13"/>
          <p:cNvSpPr/>
          <p:nvPr/>
        </p:nvSpPr>
        <p:spPr>
          <a:xfrm>
            <a:off x="7082822" y="1066800"/>
            <a:ext cx="1600200" cy="1371600"/>
          </a:xfrm>
          <a:prstGeom prst="flowChartMagneticDisk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Single-user, DBMS </a:t>
            </a:r>
            <a:r>
              <a:rPr lang="bs-Latn-BA" b="1" dirty="0" smtClean="0"/>
              <a:t>u</a:t>
            </a:r>
            <a:r>
              <a:rPr lang="en-US" b="1" dirty="0" smtClean="0"/>
              <a:t> DLL</a:t>
            </a:r>
            <a:r>
              <a:rPr lang="bs-Latn-BA" b="1" dirty="0" smtClean="0"/>
              <a:t>-u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4572000" y="6019800"/>
            <a:ext cx="426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*# </a:t>
            </a:r>
            <a:r>
              <a:rPr lang="bs-Latn-BA" sz="1400" dirty="0" smtClean="0"/>
              <a:t>database korisnika i veličine nisu limiti </a:t>
            </a:r>
            <a:r>
              <a:rPr lang="en-US" sz="1400" dirty="0" smtClean="0"/>
              <a:t>Firebird</a:t>
            </a:r>
            <a:r>
              <a:rPr lang="bs-Latn-BA" sz="1400" dirty="0" smtClean="0"/>
              <a:t>-a</a:t>
            </a:r>
            <a:r>
              <a:rPr lang="en-US" sz="1400" dirty="0" smtClean="0"/>
              <a:t>.</a:t>
            </a:r>
          </a:p>
          <a:p>
            <a:r>
              <a:rPr lang="bs-Latn-BA" sz="1400" dirty="0" smtClean="0"/>
              <a:t>Dati su samo kao informacija</a:t>
            </a:r>
            <a:r>
              <a:rPr lang="en-US" sz="1400" dirty="0" smtClean="0"/>
              <a:t>. 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xmlns="" val="2078165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876800" cy="4876800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4 </a:t>
            </a:r>
            <a:r>
              <a:rPr lang="en-US" dirty="0" err="1" smtClean="0"/>
              <a:t>arhite</a:t>
            </a:r>
            <a:r>
              <a:rPr lang="bs-Latn-BA" dirty="0" smtClean="0"/>
              <a:t>k</a:t>
            </a:r>
            <a:r>
              <a:rPr lang="en-US" dirty="0" err="1" smtClean="0"/>
              <a:t>ture</a:t>
            </a:r>
            <a:r>
              <a:rPr lang="en-US" dirty="0" smtClean="0"/>
              <a:t> </a:t>
            </a:r>
            <a:r>
              <a:rPr lang="bs-Latn-BA" dirty="0" smtClean="0"/>
              <a:t>za skaliranje od </a:t>
            </a:r>
            <a:r>
              <a:rPr lang="en-US" dirty="0" smtClean="0"/>
              <a:t>1Mb </a:t>
            </a:r>
            <a:r>
              <a:rPr lang="bs-Latn-BA" dirty="0" smtClean="0"/>
              <a:t>do</a:t>
            </a:r>
            <a:r>
              <a:rPr lang="en-US" dirty="0" smtClean="0"/>
              <a:t> 1Tb</a:t>
            </a:r>
          </a:p>
          <a:p>
            <a:pPr lvl="1"/>
            <a:r>
              <a:rPr lang="en-US" dirty="0" smtClean="0"/>
              <a:t>Database limit </a:t>
            </a:r>
            <a:r>
              <a:rPr lang="bs-Latn-BA" dirty="0" smtClean="0"/>
              <a:t>je</a:t>
            </a:r>
            <a:r>
              <a:rPr lang="en-US" dirty="0" smtClean="0"/>
              <a:t> 32Tb</a:t>
            </a:r>
          </a:p>
          <a:p>
            <a:pPr lvl="1"/>
            <a:r>
              <a:rPr lang="en-US" dirty="0" smtClean="0"/>
              <a:t>Real-world database 1Tb</a:t>
            </a:r>
          </a:p>
          <a:p>
            <a:pPr lvl="0"/>
            <a:r>
              <a:rPr lang="bs-Latn-BA" dirty="0" smtClean="0"/>
              <a:t>Od </a:t>
            </a:r>
            <a:r>
              <a:rPr lang="en-US" dirty="0" smtClean="0"/>
              <a:t>1 </a:t>
            </a:r>
            <a:r>
              <a:rPr lang="bs-Latn-BA" dirty="0" smtClean="0"/>
              <a:t>korisnika do</a:t>
            </a:r>
            <a:r>
              <a:rPr lang="en-US" dirty="0" smtClean="0"/>
              <a:t> 1000 </a:t>
            </a:r>
            <a:r>
              <a:rPr lang="bs-Latn-BA" dirty="0" smtClean="0"/>
              <a:t>korisnika</a:t>
            </a:r>
            <a:endParaRPr lang="en-US" dirty="0" smtClean="0"/>
          </a:p>
          <a:p>
            <a:pPr lvl="1"/>
            <a:r>
              <a:rPr lang="en-US" dirty="0" smtClean="0"/>
              <a:t>Transparent</a:t>
            </a:r>
            <a:r>
              <a:rPr lang="bs-Latn-BA" dirty="0" smtClean="0"/>
              <a:t>no</a:t>
            </a:r>
            <a:r>
              <a:rPr lang="en-US" dirty="0" smtClean="0"/>
              <a:t> s</a:t>
            </a:r>
            <a:r>
              <a:rPr lang="bs-Latn-BA" dirty="0" smtClean="0"/>
              <a:t>k</a:t>
            </a:r>
            <a:r>
              <a:rPr lang="en-US" dirty="0" err="1" smtClean="0"/>
              <a:t>ali</a:t>
            </a:r>
            <a:r>
              <a:rPr lang="bs-Latn-BA" dirty="0" smtClean="0"/>
              <a:t>ranje</a:t>
            </a:r>
            <a:endParaRPr lang="en-US" dirty="0" smtClean="0"/>
          </a:p>
          <a:p>
            <a:pPr lvl="0"/>
            <a:r>
              <a:rPr lang="bs-Latn-BA" dirty="0" smtClean="0"/>
              <a:t>Od </a:t>
            </a:r>
            <a:r>
              <a:rPr lang="en-US" dirty="0" smtClean="0"/>
              <a:t>embedded</a:t>
            </a:r>
            <a:r>
              <a:rPr lang="ru-RU" dirty="0" smtClean="0"/>
              <a:t> </a:t>
            </a:r>
            <a:r>
              <a:rPr lang="en-US" dirty="0" smtClean="0"/>
              <a:t>DLL</a:t>
            </a:r>
            <a:r>
              <a:rPr lang="bs-Latn-BA" dirty="0" smtClean="0"/>
              <a:t>-a</a:t>
            </a:r>
            <a:r>
              <a:rPr lang="en-US" dirty="0" smtClean="0"/>
              <a:t> </a:t>
            </a:r>
            <a:r>
              <a:rPr lang="bs-Latn-BA" dirty="0" smtClean="0"/>
              <a:t>do</a:t>
            </a:r>
            <a:r>
              <a:rPr lang="en-US" dirty="0" smtClean="0"/>
              <a:t>  multi-core/CPU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2400" y="152400"/>
            <a:ext cx="8763000" cy="707886"/>
          </a:xfrm>
          <a:prstGeom prst="rect">
            <a:avLst/>
          </a:prstGeom>
          <a:solidFill>
            <a:srgbClr val="FFFFFF">
              <a:alpha val="75000"/>
            </a:srgb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Firebird: S</a:t>
            </a:r>
            <a:r>
              <a:rPr lang="bs-Latn-BA" sz="4000" dirty="0" smtClean="0"/>
              <a:t>k</a:t>
            </a:r>
            <a:r>
              <a:rPr lang="en-US" sz="4000" dirty="0" err="1" smtClean="0"/>
              <a:t>alabil</a:t>
            </a:r>
            <a:r>
              <a:rPr lang="bs-Latn-BA" sz="4000" dirty="0" smtClean="0"/>
              <a:t>nost</a:t>
            </a:r>
            <a:endParaRPr lang="en-US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1219200"/>
            <a:ext cx="17526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sp>
        <p:nvSpPr>
          <p:cNvPr id="8" name="Стрелка вниз 7"/>
          <p:cNvSpPr/>
          <p:nvPr/>
        </p:nvSpPr>
        <p:spPr>
          <a:xfrm>
            <a:off x="6705600" y="2819400"/>
            <a:ext cx="914400" cy="609600"/>
          </a:xfrm>
          <a:prstGeom prst="downArrow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3581400"/>
            <a:ext cx="2362200" cy="3158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hlinkClick r:id="rId5"/>
              </a:rPr>
              <a:t>www.MindTheBird.com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88085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/>
          <p:cNvSpPr/>
          <p:nvPr/>
        </p:nvSpPr>
        <p:spPr>
          <a:xfrm>
            <a:off x="304800" y="1676400"/>
            <a:ext cx="4800600" cy="449580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C:\TEMP\mtb\logos\linuxtux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981200"/>
            <a:ext cx="1905000" cy="1905000"/>
          </a:xfrm>
          <a:prstGeom prst="rect">
            <a:avLst/>
          </a:prstGeom>
          <a:noFill/>
        </p:spPr>
      </p:pic>
      <p:pic>
        <p:nvPicPr>
          <p:cNvPr id="1027" name="Picture 3" descr="C:\TEMP\mtb\logos\freebds_logo-ful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4191000"/>
            <a:ext cx="1828800" cy="659876"/>
          </a:xfrm>
          <a:prstGeom prst="rect">
            <a:avLst/>
          </a:prstGeom>
          <a:noFill/>
        </p:spPr>
      </p:pic>
      <p:pic>
        <p:nvPicPr>
          <p:cNvPr id="1028" name="Picture 4" descr="C:\TEMP\mtb\logos\Windows_generic_v_we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44674" y="1981200"/>
            <a:ext cx="1740816" cy="1219200"/>
          </a:xfrm>
          <a:prstGeom prst="rect">
            <a:avLst/>
          </a:prstGeom>
          <a:noFill/>
        </p:spPr>
      </p:pic>
      <p:pic>
        <p:nvPicPr>
          <p:cNvPr id="1029" name="Picture 5" descr="C:\TEMP\mtb\logos\macosx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43200" y="3429000"/>
            <a:ext cx="1905000" cy="1905000"/>
          </a:xfrm>
          <a:prstGeom prst="rect">
            <a:avLst/>
          </a:prstGeom>
          <a:noFill/>
        </p:spPr>
      </p:pic>
      <p:sp>
        <p:nvSpPr>
          <p:cNvPr id="33" name="TextBox 32"/>
          <p:cNvSpPr txBox="1"/>
          <p:nvPr/>
        </p:nvSpPr>
        <p:spPr>
          <a:xfrm>
            <a:off x="533400" y="5638800"/>
            <a:ext cx="33130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*</a:t>
            </a:r>
            <a:r>
              <a:rPr lang="bs-Latn-BA" sz="1400" b="1" dirty="0" smtClean="0"/>
              <a:t>Podržava </a:t>
            </a:r>
            <a:r>
              <a:rPr lang="en-US" sz="1600" b="1" dirty="0" smtClean="0"/>
              <a:t>32-</a:t>
            </a:r>
            <a:r>
              <a:rPr lang="en-US" sz="1400" b="1" dirty="0" smtClean="0"/>
              <a:t>bit</a:t>
            </a:r>
            <a:r>
              <a:rPr lang="en-US" sz="1200" b="1" dirty="0" smtClean="0"/>
              <a:t> </a:t>
            </a:r>
            <a:r>
              <a:rPr lang="bs-Latn-BA" sz="1200" b="1" dirty="0" smtClean="0"/>
              <a:t>i</a:t>
            </a:r>
            <a:r>
              <a:rPr lang="en-US" sz="1400" b="1" dirty="0" smtClean="0"/>
              <a:t> </a:t>
            </a:r>
            <a:r>
              <a:rPr lang="en-US" sz="1600" b="1" dirty="0" smtClean="0"/>
              <a:t>64-</a:t>
            </a:r>
            <a:r>
              <a:rPr lang="en-US" sz="1400" b="1" dirty="0" smtClean="0"/>
              <a:t>bit Windows </a:t>
            </a:r>
            <a:r>
              <a:rPr lang="bs-Latn-BA" sz="1400" b="1" dirty="0" smtClean="0"/>
              <a:t>i</a:t>
            </a:r>
            <a:r>
              <a:rPr lang="en-US" sz="1400" b="1" dirty="0" smtClean="0"/>
              <a:t> Linux</a:t>
            </a:r>
            <a:endParaRPr lang="en-US" sz="1400" b="1" dirty="0"/>
          </a:p>
        </p:txBody>
      </p:sp>
      <p:pic>
        <p:nvPicPr>
          <p:cNvPr id="1039" name="Picture 15" descr="C:\TEMP\mtb\logos\hpux logo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56190" y="4800600"/>
            <a:ext cx="1420310" cy="904875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4800600" y="1828800"/>
            <a:ext cx="426720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Arial" pitchFamily="34" charset="0"/>
              <a:buChar char="•"/>
            </a:pPr>
            <a:r>
              <a:rPr lang="bs-Latn-BA" sz="2800" dirty="0" smtClean="0"/>
              <a:t>Podržava </a:t>
            </a:r>
            <a:r>
              <a:rPr lang="en-US" sz="2800" dirty="0" smtClean="0"/>
              <a:t>Windows, Linux, HP-UX, Solaris, Mac OS X, FreeBSD, </a:t>
            </a:r>
            <a:r>
              <a:rPr lang="bs-Latn-BA" sz="2800" dirty="0" smtClean="0"/>
              <a:t>itd</a:t>
            </a:r>
            <a:r>
              <a:rPr lang="en-US" sz="2800" dirty="0" smtClean="0"/>
              <a:t>.</a:t>
            </a:r>
            <a:endParaRPr lang="en-US" sz="2400" dirty="0" smtClean="0"/>
          </a:p>
          <a:p>
            <a:pPr marL="914400" lvl="1" indent="-457200">
              <a:buFont typeface="Arial" pitchFamily="34" charset="0"/>
              <a:buChar char="•"/>
            </a:pPr>
            <a:endParaRPr lang="en-US" sz="2400" dirty="0" smtClean="0"/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800" dirty="0" smtClean="0"/>
              <a:t>100% </a:t>
            </a:r>
            <a:r>
              <a:rPr lang="en-US" sz="2800" dirty="0" err="1" smtClean="0"/>
              <a:t>interopera</a:t>
            </a:r>
            <a:r>
              <a:rPr lang="bs-Latn-BA" sz="2800" dirty="0" smtClean="0"/>
              <a:t>bilnost</a:t>
            </a:r>
            <a:r>
              <a:rPr lang="en-US" sz="2800" dirty="0" smtClean="0"/>
              <a:t> </a:t>
            </a:r>
            <a:r>
              <a:rPr lang="bs-Latn-BA" sz="2800" dirty="0" smtClean="0"/>
              <a:t>i </a:t>
            </a:r>
            <a:r>
              <a:rPr lang="en-US" sz="2800" dirty="0" smtClean="0"/>
              <a:t> </a:t>
            </a:r>
            <a:r>
              <a:rPr lang="en-US" sz="2800" dirty="0" err="1" smtClean="0"/>
              <a:t>migra</a:t>
            </a:r>
            <a:r>
              <a:rPr lang="bs-Latn-BA" sz="2800" dirty="0" smtClean="0"/>
              <a:t>cija</a:t>
            </a:r>
            <a:r>
              <a:rPr lang="en-US" sz="2800" dirty="0" smtClean="0"/>
              <a:t> </a:t>
            </a:r>
            <a:r>
              <a:rPr lang="bs-Latn-BA" sz="2800" dirty="0" smtClean="0"/>
              <a:t>između svih </a:t>
            </a:r>
            <a:r>
              <a:rPr lang="en-US" sz="2800" dirty="0" smtClean="0"/>
              <a:t>platform</a:t>
            </a:r>
            <a:r>
              <a:rPr lang="bs-Latn-BA" sz="2800" dirty="0" smtClean="0"/>
              <a:t>i</a:t>
            </a:r>
            <a:endParaRPr lang="en-US" sz="2800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152400" y="152400"/>
            <a:ext cx="8763000" cy="707886"/>
          </a:xfrm>
          <a:prstGeom prst="rect">
            <a:avLst/>
          </a:prstGeom>
          <a:solidFill>
            <a:srgbClr val="FFFFFF">
              <a:alpha val="75000"/>
            </a:srgb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Firebird: Multi-platform database</a:t>
            </a:r>
            <a:endParaRPr lang="en-US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hlinkClick r:id="rId8"/>
              </a:rPr>
              <a:t>www.MindTheBird.com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152400" y="1524000"/>
            <a:ext cx="4800600" cy="457200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5400" y="1539114"/>
            <a:ext cx="3886200" cy="4191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Firebird.NET</a:t>
            </a:r>
          </a:p>
          <a:p>
            <a:r>
              <a:rPr lang="en-US" sz="2800" dirty="0" err="1" smtClean="0"/>
              <a:t>JayBird</a:t>
            </a:r>
            <a:r>
              <a:rPr lang="en-US" sz="2800" dirty="0" smtClean="0"/>
              <a:t> (Java)</a:t>
            </a:r>
          </a:p>
          <a:p>
            <a:r>
              <a:rPr lang="en-US" sz="2800" dirty="0" smtClean="0"/>
              <a:t>UIB, </a:t>
            </a:r>
            <a:r>
              <a:rPr lang="en-US" sz="2800" dirty="0" err="1" smtClean="0"/>
              <a:t>FIBPlus</a:t>
            </a:r>
            <a:r>
              <a:rPr lang="en-US" sz="2800" dirty="0" smtClean="0"/>
              <a:t>*, </a:t>
            </a:r>
            <a:r>
              <a:rPr lang="en-US" sz="2800" dirty="0" err="1" smtClean="0"/>
              <a:t>IBObjects</a:t>
            </a:r>
            <a:r>
              <a:rPr lang="en-US" sz="2800" dirty="0" smtClean="0"/>
              <a:t>* (Delphi/C++ Builder)</a:t>
            </a:r>
          </a:p>
          <a:p>
            <a:r>
              <a:rPr lang="en-US" sz="2800" dirty="0" err="1" smtClean="0"/>
              <a:t>FreePascal</a:t>
            </a:r>
            <a:r>
              <a:rPr lang="en-US" sz="2800" dirty="0" smtClean="0"/>
              <a:t> &amp; Lazarus</a:t>
            </a:r>
          </a:p>
          <a:p>
            <a:r>
              <a:rPr lang="en-US" sz="2800" dirty="0" smtClean="0"/>
              <a:t>PHP for Firebird </a:t>
            </a:r>
          </a:p>
          <a:p>
            <a:r>
              <a:rPr lang="en-US" sz="2800" dirty="0" err="1" smtClean="0"/>
              <a:t>FireRuby</a:t>
            </a:r>
            <a:endParaRPr lang="en-US" sz="2800" dirty="0" smtClean="0"/>
          </a:p>
          <a:p>
            <a:r>
              <a:rPr lang="bs-Latn-BA" sz="2800" dirty="0" smtClean="0"/>
              <a:t>i još više</a:t>
            </a:r>
            <a:r>
              <a:rPr lang="en-US" sz="2800" dirty="0" smtClean="0"/>
              <a:t>!</a:t>
            </a:r>
          </a:p>
          <a:p>
            <a:pPr>
              <a:buNone/>
            </a:pPr>
            <a:endParaRPr lang="en-US" sz="2800" dirty="0" smtClean="0"/>
          </a:p>
          <a:p>
            <a:endParaRPr lang="en-US" sz="2800" dirty="0"/>
          </a:p>
        </p:txBody>
      </p:sp>
      <p:pic>
        <p:nvPicPr>
          <p:cNvPr id="8" name="Picture 6" descr="C:\TEMP\mtb\logos\ms_net_rgb_we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1996314"/>
            <a:ext cx="1900556" cy="463550"/>
          </a:xfrm>
          <a:prstGeom prst="rect">
            <a:avLst/>
          </a:prstGeom>
          <a:noFill/>
        </p:spPr>
      </p:pic>
      <p:pic>
        <p:nvPicPr>
          <p:cNvPr id="9" name="Picture 7" descr="C:\TEMP\mtb\logos\vs08_v_rgb_we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3825114"/>
            <a:ext cx="2105025" cy="629337"/>
          </a:xfrm>
          <a:prstGeom prst="rect">
            <a:avLst/>
          </a:prstGeom>
          <a:noFill/>
        </p:spPr>
      </p:pic>
      <p:pic>
        <p:nvPicPr>
          <p:cNvPr id="10" name="Picture 8" descr="C:\TEMP\mtb\logos\eclipse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71800" y="3901314"/>
            <a:ext cx="1628775" cy="866775"/>
          </a:xfrm>
          <a:prstGeom prst="rect">
            <a:avLst/>
          </a:prstGeom>
          <a:noFill/>
        </p:spPr>
      </p:pic>
      <p:pic>
        <p:nvPicPr>
          <p:cNvPr id="11" name="Picture 9" descr="C:\TEMP\mtb\logos\jav_get_powered_med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" y="1828800"/>
            <a:ext cx="1905000" cy="847725"/>
          </a:xfrm>
          <a:prstGeom prst="rect">
            <a:avLst/>
          </a:prstGeom>
          <a:noFill/>
        </p:spPr>
      </p:pic>
      <p:pic>
        <p:nvPicPr>
          <p:cNvPr id="12" name="Picture 10" descr="C:\TEMP\mtb\logos\php-med-trans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24200" y="2910714"/>
            <a:ext cx="1206500" cy="647700"/>
          </a:xfrm>
          <a:prstGeom prst="rect">
            <a:avLst/>
          </a:prstGeom>
          <a:noFill/>
        </p:spPr>
      </p:pic>
      <p:pic>
        <p:nvPicPr>
          <p:cNvPr id="13" name="Picture 11" descr="C:\TEMP\mtb\logos\rails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29000" y="5044314"/>
            <a:ext cx="533400" cy="680545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457200" y="2986914"/>
            <a:ext cx="21498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Delphi/C++Builder</a:t>
            </a:r>
            <a:endParaRPr lang="en-US" sz="2000" b="1" dirty="0"/>
          </a:p>
        </p:txBody>
      </p:sp>
      <p:pic>
        <p:nvPicPr>
          <p:cNvPr id="15" name="Picture 13" descr="C:\TEMP\mtb\logos\python-logo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5800" y="4891914"/>
            <a:ext cx="1358900" cy="457200"/>
          </a:xfrm>
          <a:prstGeom prst="rect">
            <a:avLst/>
          </a:prstGeom>
          <a:noFill/>
        </p:spPr>
      </p:pic>
      <p:pic>
        <p:nvPicPr>
          <p:cNvPr id="16" name="Picture 14" descr="C:\TEMP\mtb\logos\perl.bmp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752600" y="5501514"/>
            <a:ext cx="788988" cy="317950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5562600" y="6019800"/>
            <a:ext cx="2315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</a:t>
            </a:r>
            <a:r>
              <a:rPr lang="bs-Latn-BA" dirty="0" smtClean="0"/>
              <a:t>k</a:t>
            </a:r>
            <a:r>
              <a:rPr lang="en-US" dirty="0" err="1" smtClean="0"/>
              <a:t>omerci</a:t>
            </a:r>
            <a:r>
              <a:rPr lang="bs-Latn-BA" dirty="0" smtClean="0"/>
              <a:t>j</a:t>
            </a:r>
            <a:r>
              <a:rPr lang="en-US" dirty="0" smtClean="0"/>
              <a:t>al</a:t>
            </a:r>
            <a:r>
              <a:rPr lang="bs-Latn-BA" dirty="0" smtClean="0"/>
              <a:t>ni</a:t>
            </a:r>
            <a:r>
              <a:rPr lang="en-US" dirty="0" smtClean="0"/>
              <a:t> software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52400" y="152400"/>
            <a:ext cx="8763000" cy="707886"/>
          </a:xfrm>
          <a:prstGeom prst="rect">
            <a:avLst/>
          </a:prstGeom>
          <a:solidFill>
            <a:srgbClr val="FFFFFF">
              <a:alpha val="75000"/>
            </a:srgb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Firebird: </a:t>
            </a:r>
            <a:r>
              <a:rPr lang="bs-Latn-BA" sz="4000" dirty="0" smtClean="0"/>
              <a:t>Razvojni alati</a:t>
            </a:r>
            <a:endParaRPr lang="en-US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hlinkClick r:id="rId11"/>
              </a:rPr>
              <a:t>www.MindTheBird.com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3169928043"/>
              </p:ext>
            </p:extLst>
          </p:nvPr>
        </p:nvGraphicFramePr>
        <p:xfrm>
          <a:off x="-838200" y="0"/>
          <a:ext cx="10467009" cy="7086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8600" y="5943600"/>
            <a:ext cx="3221010" cy="52322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rtlCol="0">
            <a:spAutoFit/>
          </a:bodyPr>
          <a:lstStyle/>
          <a:p>
            <a:r>
              <a:rPr lang="bs-Latn-BA" sz="2800" b="1" dirty="0" smtClean="0">
                <a:solidFill>
                  <a:schemeClr val="accent6">
                    <a:lumMod val="75000"/>
                  </a:schemeClr>
                </a:solidFill>
              </a:rPr>
              <a:t>Rođen 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2000</a:t>
            </a:r>
            <a:r>
              <a:rPr lang="bs-Latn-BA" sz="2800" b="1" dirty="0" smtClean="0">
                <a:solidFill>
                  <a:schemeClr val="accent6">
                    <a:lumMod val="75000"/>
                  </a:schemeClr>
                </a:solidFill>
              </a:rPr>
              <a:t>-te god.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!</a:t>
            </a:r>
            <a:endParaRPr lang="en-US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19600" y="5562600"/>
            <a:ext cx="3866251" cy="3693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none" rtlCol="0">
            <a:spAutoFit/>
          </a:bodyPr>
          <a:lstStyle/>
          <a:p>
            <a:r>
              <a:rPr lang="bs-Latn-BA" dirty="0" smtClean="0"/>
              <a:t>Pročitaj više na </a:t>
            </a:r>
            <a:r>
              <a:rPr lang="en-US" dirty="0" smtClean="0">
                <a:hlinkClick r:id="rId8"/>
              </a:rPr>
              <a:t>www.mindthebird.com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152400"/>
            <a:ext cx="8763000" cy="1323439"/>
          </a:xfrm>
          <a:prstGeom prst="rect">
            <a:avLst/>
          </a:prstGeom>
          <a:solidFill>
            <a:srgbClr val="FFFFFF">
              <a:alpha val="75000"/>
            </a:srgb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Firebird: St</a:t>
            </a:r>
            <a:r>
              <a:rPr lang="bs-Latn-BA" sz="4000" dirty="0" smtClean="0"/>
              <a:t>abilan</a:t>
            </a:r>
            <a:r>
              <a:rPr lang="en-US" sz="4000" dirty="0" smtClean="0"/>
              <a:t> roadmap, </a:t>
            </a:r>
            <a:r>
              <a:rPr lang="bs-Latn-BA" sz="4000" dirty="0" smtClean="0"/>
              <a:t>svijetla budućnost</a:t>
            </a:r>
            <a:endParaRPr lang="en-US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www.MindTheBird.com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010400" y="3886199"/>
            <a:ext cx="2286000" cy="830997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Firebird 3 </a:t>
            </a:r>
          </a:p>
          <a:p>
            <a:pPr algn="ctr"/>
            <a:r>
              <a:rPr lang="bs-Latn-BA" sz="2000" b="1" dirty="0" smtClean="0"/>
              <a:t>Dolazi brzo</a:t>
            </a:r>
            <a:r>
              <a:rPr lang="en-US" sz="2000" b="1" dirty="0" smtClean="0"/>
              <a:t>!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xmlns="" val="3173737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2ED47FD-CD8E-4EC8-A7E3-BF3AC4BC5C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>
                                            <p:graphicEl>
                                              <a:dgm id="{82ED47FD-CD8E-4EC8-A7E3-BF3AC4BC5C1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C27655C-335E-417D-A154-D01D5D81CD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4">
                                            <p:graphicEl>
                                              <a:dgm id="{1C27655C-335E-417D-A154-D01D5D81CDD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AF73D91-13D7-4500-A457-826C0795E9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4">
                                            <p:graphicEl>
                                              <a:dgm id="{0AF73D91-13D7-4500-A457-826C0795E93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80D19A8-88F8-4CF5-9782-F88AEFFA94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4">
                                            <p:graphicEl>
                                              <a:dgm id="{680D19A8-88F8-4CF5-9782-F88AEFFA947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106B317-148B-4DC8-9702-B653C86C2B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4">
                                            <p:graphicEl>
                                              <a:dgm id="{6106B317-148B-4DC8-9702-B653C86C2B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CB924EB-1DCF-45E5-BB06-8A07FB3940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4">
                                            <p:graphicEl>
                                              <a:dgm id="{2CB924EB-1DCF-45E5-BB06-8A07FB3940F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785A99B-39AB-4AA7-8FE5-3DEE437F9C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4">
                                            <p:graphicEl>
                                              <a:dgm id="{8785A99B-39AB-4AA7-8FE5-3DEE437F9C8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4329275-2F52-4342-BA2F-5316A61EDE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4">
                                            <p:graphicEl>
                                              <a:dgm id="{24329275-2F52-4342-BA2F-5316A61EDE6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D19C636-095C-4097-844B-9FF22568C5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4">
                                            <p:graphicEl>
                                              <a:dgm id="{0D19C636-095C-4097-844B-9FF22568C50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F3B6EF2-EF1A-4E84-BB4C-4FFF1E0B24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4">
                                            <p:graphicEl>
                                              <a:dgm id="{4F3B6EF2-EF1A-4E84-BB4C-4FFF1E0B248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0F927BB-0D2F-41F5-887A-47F141C7D3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4">
                                            <p:graphicEl>
                                              <a:dgm id="{80F927BB-0D2F-41F5-887A-47F141C7D3F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3810000" cy="4114800"/>
          </a:xfrm>
        </p:spPr>
        <p:txBody>
          <a:bodyPr>
            <a:normAutofit/>
          </a:bodyPr>
          <a:lstStyle/>
          <a:p>
            <a:r>
              <a:rPr lang="bs-Latn-BA" dirty="0" smtClean="0"/>
              <a:t>Vaši razvojni i </a:t>
            </a:r>
            <a:r>
              <a:rPr lang="en-US" dirty="0" smtClean="0"/>
              <a:t>reporting </a:t>
            </a:r>
            <a:r>
              <a:rPr lang="bs-Latn-BA" dirty="0" smtClean="0"/>
              <a:t>alati</a:t>
            </a:r>
            <a:endParaRPr lang="en-US" dirty="0" smtClean="0"/>
          </a:p>
          <a:p>
            <a:r>
              <a:rPr lang="bs-Latn-BA" dirty="0" smtClean="0"/>
              <a:t>Vi birate </a:t>
            </a:r>
            <a:r>
              <a:rPr lang="en-US" dirty="0" err="1" smtClean="0"/>
              <a:t>operati</a:t>
            </a:r>
            <a:r>
              <a:rPr lang="bs-Latn-BA" dirty="0" smtClean="0"/>
              <a:t>vni</a:t>
            </a:r>
            <a:r>
              <a:rPr lang="en-US" dirty="0" smtClean="0"/>
              <a:t> s</a:t>
            </a:r>
            <a:r>
              <a:rPr lang="bs-Latn-BA" dirty="0" smtClean="0"/>
              <a:t>i</a:t>
            </a:r>
            <a:r>
              <a:rPr lang="en-US" dirty="0" smtClean="0"/>
              <a:t>stem </a:t>
            </a:r>
            <a:r>
              <a:rPr lang="bs-Latn-BA" dirty="0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arhite</a:t>
            </a:r>
            <a:r>
              <a:rPr lang="bs-Latn-BA" dirty="0" smtClean="0"/>
              <a:t>k</a:t>
            </a:r>
            <a:r>
              <a:rPr lang="en-US" dirty="0" err="1" smtClean="0"/>
              <a:t>tur</a:t>
            </a:r>
            <a:r>
              <a:rPr lang="bs-Latn-BA" dirty="0" smtClean="0"/>
              <a:t>u</a:t>
            </a:r>
            <a:endParaRPr lang="en-US" dirty="0" smtClean="0"/>
          </a:p>
          <a:p>
            <a:r>
              <a:rPr lang="bs-Latn-BA" dirty="0" smtClean="0"/>
              <a:t>Vi birate </a:t>
            </a:r>
            <a:r>
              <a:rPr lang="en-US" dirty="0" smtClean="0"/>
              <a:t>hardware</a:t>
            </a:r>
          </a:p>
          <a:p>
            <a:r>
              <a:rPr lang="bs-Latn-BA" dirty="0" smtClean="0"/>
              <a:t>Niste prisiljeni na jednog </a:t>
            </a:r>
            <a:r>
              <a:rPr lang="en-US" dirty="0" smtClean="0"/>
              <a:t>vendor</a:t>
            </a:r>
            <a:r>
              <a:rPr lang="bs-Latn-BA" dirty="0" smtClean="0"/>
              <a:t>-a</a:t>
            </a:r>
            <a:endParaRPr lang="en-US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152400"/>
            <a:ext cx="8839200" cy="707886"/>
          </a:xfrm>
          <a:prstGeom prst="rect">
            <a:avLst/>
          </a:prstGeom>
          <a:solidFill>
            <a:srgbClr val="FFFFFF">
              <a:alpha val="75000"/>
            </a:srgb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0070C0"/>
                </a:solidFill>
              </a:rPr>
              <a:t>Firebird </a:t>
            </a:r>
            <a:r>
              <a:rPr lang="en-US" sz="4000" dirty="0" err="1" smtClean="0">
                <a:solidFill>
                  <a:srgbClr val="0070C0"/>
                </a:solidFill>
              </a:rPr>
              <a:t>i</a:t>
            </a:r>
            <a:r>
              <a:rPr lang="bs-Latn-BA" sz="4000" dirty="0" smtClean="0">
                <a:solidFill>
                  <a:srgbClr val="0070C0"/>
                </a:solidFill>
              </a:rPr>
              <a:t>de tamo gdje Vi idete</a:t>
            </a:r>
            <a:endParaRPr lang="en-US" sz="4000" dirty="0">
              <a:solidFill>
                <a:srgbClr val="0070C0"/>
              </a:solidFill>
            </a:endParaRPr>
          </a:p>
        </p:txBody>
      </p:sp>
      <p:pic>
        <p:nvPicPr>
          <p:cNvPr id="5" name="Picture 2" descr="C:\TEMP\mtb\logos\firebird-logo-20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2438400"/>
            <a:ext cx="2514600" cy="251460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2" name="TextBox 1"/>
          <p:cNvSpPr txBox="1"/>
          <p:nvPr/>
        </p:nvSpPr>
        <p:spPr>
          <a:xfrm>
            <a:off x="4982293" y="5181600"/>
            <a:ext cx="3581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Firebird </a:t>
            </a:r>
            <a:r>
              <a:rPr lang="bs-Latn-BA" sz="4000" dirty="0" smtClean="0"/>
              <a:t>radi</a:t>
            </a:r>
            <a:r>
              <a:rPr lang="en-US" sz="4000" dirty="0" smtClean="0"/>
              <a:t>.</a:t>
            </a:r>
            <a:endParaRPr lang="ru-RU" sz="4000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4114800" y="2362200"/>
            <a:ext cx="963543" cy="220980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hlinkClick r:id="rId4"/>
              </a:rPr>
              <a:t>www.MindTheBird.com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134693" y="1447800"/>
            <a:ext cx="3581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s-Latn-BA" sz="4000" dirty="0" smtClean="0"/>
              <a:t>Vi</a:t>
            </a:r>
            <a:r>
              <a:rPr lang="en-US" sz="4000" dirty="0" smtClean="0"/>
              <a:t> </a:t>
            </a:r>
            <a:r>
              <a:rPr lang="bs-Latn-BA" sz="4000" dirty="0" smtClean="0"/>
              <a:t>odlučujete</a:t>
            </a:r>
            <a:r>
              <a:rPr lang="en-US" sz="4000" dirty="0" smtClean="0"/>
              <a:t>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1791611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Korištenje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bs-Latn-BA" b="1" dirty="0" smtClean="0"/>
              <a:t>Gdje se </a:t>
            </a:r>
            <a:r>
              <a:rPr lang="en-US" b="1" dirty="0" smtClean="0"/>
              <a:t>Firebird </a:t>
            </a:r>
            <a:r>
              <a:rPr lang="bs-Latn-BA" b="1" dirty="0" smtClean="0"/>
              <a:t>koristi</a:t>
            </a:r>
            <a:r>
              <a:rPr lang="en-US" b="1" dirty="0" smtClean="0"/>
              <a:t>?</a:t>
            </a:r>
            <a:endParaRPr lang="ru-RU" b="1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www.MindTheBird.com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78614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0" y="1295400"/>
            <a:ext cx="2743200" cy="4038600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en-US" sz="7400" b="1" dirty="0" err="1" smtClean="0"/>
              <a:t>Profitmed</a:t>
            </a:r>
            <a:r>
              <a:rPr lang="en-US" sz="7400" dirty="0" smtClean="0"/>
              <a:t> </a:t>
            </a:r>
            <a:endParaRPr lang="en-US" sz="7200" dirty="0" smtClean="0"/>
          </a:p>
          <a:p>
            <a:pPr marL="0" indent="0">
              <a:buNone/>
            </a:pPr>
            <a:r>
              <a:rPr lang="en-US" sz="4900" b="1" dirty="0" smtClean="0"/>
              <a:t>60+Gb Firebird</a:t>
            </a:r>
          </a:p>
          <a:p>
            <a:pPr marL="0" indent="0">
              <a:buNone/>
            </a:pPr>
            <a:endParaRPr lang="en-US" sz="4900" dirty="0"/>
          </a:p>
          <a:p>
            <a:pPr marL="0" indent="0">
              <a:buNone/>
            </a:pPr>
            <a:r>
              <a:rPr lang="en-US" sz="4900" dirty="0" err="1"/>
              <a:t>Profitmed</a:t>
            </a:r>
            <a:r>
              <a:rPr lang="en-US" sz="4900" dirty="0"/>
              <a:t> (Russia) </a:t>
            </a:r>
            <a:r>
              <a:rPr lang="bs-Latn-BA" sz="4900" dirty="0" smtClean="0"/>
              <a:t>dioničko društvo je jed</a:t>
            </a:r>
            <a:r>
              <a:rPr lang="en-US" sz="4900" dirty="0" smtClean="0"/>
              <a:t>a</a:t>
            </a:r>
            <a:r>
              <a:rPr lang="bs-Latn-BA" sz="4900" dirty="0" smtClean="0"/>
              <a:t>n od najvećih </a:t>
            </a:r>
            <a:r>
              <a:rPr lang="en-US" sz="4900" dirty="0" err="1" smtClean="0"/>
              <a:t>Rus</a:t>
            </a:r>
            <a:r>
              <a:rPr lang="bs-Latn-BA" sz="4900" dirty="0" smtClean="0"/>
              <a:t>kih</a:t>
            </a:r>
            <a:r>
              <a:rPr lang="en-US" sz="4900" dirty="0" smtClean="0"/>
              <a:t> </a:t>
            </a:r>
            <a:r>
              <a:rPr lang="bs-Latn-BA" sz="4900" dirty="0" smtClean="0"/>
              <a:t>fa</a:t>
            </a:r>
            <a:r>
              <a:rPr lang="en-US" sz="4900" dirty="0" err="1" smtClean="0"/>
              <a:t>rmaceut</a:t>
            </a:r>
            <a:r>
              <a:rPr lang="bs-Latn-BA" sz="4900" dirty="0" smtClean="0"/>
              <a:t>skih</a:t>
            </a:r>
            <a:r>
              <a:rPr lang="en-US" sz="4900" dirty="0" smtClean="0"/>
              <a:t> </a:t>
            </a:r>
            <a:r>
              <a:rPr lang="en-US" sz="4900" dirty="0" err="1" smtClean="0"/>
              <a:t>distribut</a:t>
            </a:r>
            <a:r>
              <a:rPr lang="bs-Latn-BA" sz="4900" dirty="0" smtClean="0"/>
              <a:t>e</a:t>
            </a:r>
            <a:r>
              <a:rPr lang="en-US" sz="4900" dirty="0" smtClean="0"/>
              <a:t>r</a:t>
            </a:r>
            <a:r>
              <a:rPr lang="bs-Latn-BA" sz="4900" dirty="0" smtClean="0"/>
              <a:t>a</a:t>
            </a:r>
            <a:r>
              <a:rPr lang="en-US" sz="4900" dirty="0" smtClean="0"/>
              <a:t>. </a:t>
            </a:r>
            <a:endParaRPr lang="en-US" sz="4900" dirty="0"/>
          </a:p>
          <a:p>
            <a:pPr marL="0" indent="0">
              <a:buNone/>
            </a:pPr>
            <a:endParaRPr lang="en-US" sz="4900" dirty="0"/>
          </a:p>
          <a:p>
            <a:pPr marL="0" indent="0">
              <a:buNone/>
            </a:pPr>
            <a:r>
              <a:rPr lang="bs-Latn-BA" sz="4900" dirty="0" smtClean="0"/>
              <a:t>Oni imaju relativno male baze</a:t>
            </a:r>
            <a:r>
              <a:rPr lang="en-US" sz="4900" dirty="0" smtClean="0"/>
              <a:t> (</a:t>
            </a:r>
            <a:r>
              <a:rPr lang="bs-Latn-BA" sz="4900" dirty="0" smtClean="0"/>
              <a:t>samo</a:t>
            </a:r>
            <a:r>
              <a:rPr lang="en-US" sz="4900" dirty="0" smtClean="0"/>
              <a:t> </a:t>
            </a:r>
            <a:r>
              <a:rPr lang="en-US" sz="4900" dirty="0"/>
              <a:t>~60Gb </a:t>
            </a:r>
            <a:r>
              <a:rPr lang="bs-Latn-BA" sz="4900" dirty="0" smtClean="0"/>
              <a:t>i koje rastu </a:t>
            </a:r>
            <a:r>
              <a:rPr lang="en-US" sz="4900" dirty="0" smtClean="0"/>
              <a:t>2Gb/m</a:t>
            </a:r>
            <a:r>
              <a:rPr lang="bs-Latn-BA" sz="4900" dirty="0" smtClean="0"/>
              <a:t>jesečno</a:t>
            </a:r>
            <a:r>
              <a:rPr lang="en-US" sz="4900" dirty="0" smtClean="0"/>
              <a:t>), </a:t>
            </a:r>
            <a:r>
              <a:rPr lang="bs-Latn-BA" sz="4900" dirty="0" smtClean="0"/>
              <a:t>ali smo odlučili da ih pomenemo jer oni imaju </a:t>
            </a:r>
            <a:r>
              <a:rPr lang="en-US" sz="4900" dirty="0" smtClean="0"/>
              <a:t>e</a:t>
            </a:r>
            <a:r>
              <a:rPr lang="bs-Latn-BA" sz="4900" dirty="0" smtClean="0"/>
              <a:t>ks</a:t>
            </a:r>
            <a:r>
              <a:rPr lang="en-US" sz="4900" dirty="0" err="1" smtClean="0"/>
              <a:t>trem</a:t>
            </a:r>
            <a:r>
              <a:rPr lang="bs-Latn-BA" sz="4900" dirty="0" smtClean="0"/>
              <a:t>no visoko opterećenje u smislu </a:t>
            </a:r>
            <a:r>
              <a:rPr lang="en-US" sz="4900" dirty="0" err="1" smtClean="0"/>
              <a:t>simultan</a:t>
            </a:r>
            <a:r>
              <a:rPr lang="bs-Latn-BA" sz="4900" dirty="0" smtClean="0"/>
              <a:t>ih aktivnih konekcija</a:t>
            </a:r>
            <a:r>
              <a:rPr lang="en-US" sz="4900" dirty="0" smtClean="0"/>
              <a:t>, </a:t>
            </a:r>
            <a:r>
              <a:rPr lang="bs-Latn-BA" sz="4900" dirty="0" smtClean="0"/>
              <a:t>opslužujući stotine malih preprodavaca i apoteka širom </a:t>
            </a:r>
            <a:r>
              <a:rPr lang="en-US" sz="4900" dirty="0" err="1" smtClean="0"/>
              <a:t>Rus</a:t>
            </a:r>
            <a:r>
              <a:rPr lang="bs-Latn-BA" sz="4900" dirty="0" smtClean="0"/>
              <a:t>ije</a:t>
            </a:r>
            <a:r>
              <a:rPr lang="en-US" sz="4900" dirty="0" smtClean="0"/>
              <a:t>. </a:t>
            </a:r>
            <a:endParaRPr lang="ru-RU" sz="49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www.MindTheBird.com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152400"/>
            <a:ext cx="8915400" cy="707886"/>
          </a:xfrm>
          <a:prstGeom prst="rect">
            <a:avLst/>
          </a:prstGeom>
          <a:solidFill>
            <a:srgbClr val="FFFFFF">
              <a:alpha val="75000"/>
            </a:srgb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bs-Latn-BA" sz="4000" dirty="0" smtClean="0"/>
              <a:t>Velike </a:t>
            </a:r>
            <a:r>
              <a:rPr lang="en-US" sz="4000" dirty="0" smtClean="0"/>
              <a:t>Real-world Firebird </a:t>
            </a:r>
            <a:r>
              <a:rPr lang="bs-Latn-BA" sz="4000" dirty="0" smtClean="0"/>
              <a:t>baze</a:t>
            </a:r>
            <a:endParaRPr lang="en-US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1286216"/>
            <a:ext cx="2895600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Bas-X</a:t>
            </a:r>
          </a:p>
          <a:p>
            <a:r>
              <a:rPr lang="en-US" sz="1600" b="1" dirty="0" smtClean="0"/>
              <a:t>450+ Gb Firebird</a:t>
            </a:r>
            <a:endParaRPr lang="en-US" sz="1600" b="1" dirty="0"/>
          </a:p>
          <a:p>
            <a:endParaRPr lang="en-US" dirty="0" smtClean="0"/>
          </a:p>
          <a:p>
            <a:r>
              <a:rPr lang="en-US" sz="1600" dirty="0" smtClean="0"/>
              <a:t>Bas-X (Australia) </a:t>
            </a:r>
            <a:r>
              <a:rPr lang="bs-Latn-BA" sz="1600" dirty="0" smtClean="0"/>
              <a:t>je vodeći snabdjevač </a:t>
            </a:r>
            <a:r>
              <a:rPr lang="en-US" sz="1600" dirty="0" smtClean="0"/>
              <a:t>enterprise </a:t>
            </a:r>
            <a:r>
              <a:rPr lang="en-US" sz="1600" dirty="0" err="1" smtClean="0"/>
              <a:t>informa</a:t>
            </a:r>
            <a:r>
              <a:rPr lang="bs-Latn-BA" sz="1600" dirty="0" smtClean="0"/>
              <a:t>cionih</a:t>
            </a:r>
            <a:r>
              <a:rPr lang="en-US" sz="1600" dirty="0" smtClean="0"/>
              <a:t> </a:t>
            </a:r>
            <a:r>
              <a:rPr lang="en-US" sz="1600" dirty="0" err="1" smtClean="0"/>
              <a:t>tehnologi</a:t>
            </a:r>
            <a:r>
              <a:rPr lang="bs-Latn-BA" sz="1600" dirty="0" smtClean="0"/>
              <a:t>ja</a:t>
            </a:r>
            <a:r>
              <a:rPr lang="en-US" sz="1600" dirty="0" smtClean="0"/>
              <a:t> </a:t>
            </a:r>
            <a:r>
              <a:rPr lang="bs-Latn-BA" sz="1600" dirty="0" smtClean="0"/>
              <a:t>nezavisnim maloprodajama</a:t>
            </a:r>
            <a:r>
              <a:rPr lang="en-US" sz="1600" dirty="0" smtClean="0"/>
              <a:t>, </a:t>
            </a:r>
            <a:r>
              <a:rPr lang="bs-Latn-BA" sz="1600" dirty="0" smtClean="0"/>
              <a:t>posebno </a:t>
            </a:r>
            <a:r>
              <a:rPr lang="en-US" sz="1600" dirty="0" smtClean="0"/>
              <a:t>multi-site operator</a:t>
            </a:r>
            <a:r>
              <a:rPr lang="bs-Latn-BA" sz="1600" dirty="0" smtClean="0"/>
              <a:t>ima</a:t>
            </a:r>
            <a:r>
              <a:rPr lang="en-US" sz="1600" dirty="0" smtClean="0"/>
              <a:t> </a:t>
            </a:r>
            <a:r>
              <a:rPr lang="bs-Latn-BA" sz="1600" dirty="0" smtClean="0"/>
              <a:t>i</a:t>
            </a:r>
            <a:r>
              <a:rPr lang="en-US" sz="1600" dirty="0" smtClean="0"/>
              <a:t> </a:t>
            </a:r>
            <a:r>
              <a:rPr lang="en-US" sz="1600" dirty="0"/>
              <a:t>management </a:t>
            </a:r>
            <a:r>
              <a:rPr lang="en-US" sz="1600" dirty="0" err="1" smtClean="0"/>
              <a:t>grup</a:t>
            </a:r>
            <a:r>
              <a:rPr lang="bs-Latn-BA" sz="1600" dirty="0" smtClean="0"/>
              <a:t>ama</a:t>
            </a:r>
            <a:r>
              <a:rPr lang="en-US" sz="1600" dirty="0" smtClean="0"/>
              <a:t>. </a:t>
            </a:r>
          </a:p>
          <a:p>
            <a:endParaRPr lang="en-US" sz="1600" dirty="0" smtClean="0"/>
          </a:p>
          <a:p>
            <a:r>
              <a:rPr lang="en-US" sz="1600" dirty="0" smtClean="0"/>
              <a:t>Bas-X </a:t>
            </a:r>
            <a:r>
              <a:rPr lang="en-US" sz="1600" dirty="0"/>
              <a:t>is </a:t>
            </a:r>
            <a:r>
              <a:rPr lang="bs-Latn-BA" sz="1600" dirty="0" smtClean="0"/>
              <a:t>je istinski vođa u </a:t>
            </a:r>
            <a:r>
              <a:rPr lang="en-US" sz="1600" dirty="0" smtClean="0"/>
              <a:t>Firebird-</a:t>
            </a:r>
            <a:r>
              <a:rPr lang="en-US" sz="1600" dirty="0" err="1" smtClean="0"/>
              <a:t>ba</a:t>
            </a:r>
            <a:r>
              <a:rPr lang="bs-Latn-BA" sz="1600" dirty="0" smtClean="0"/>
              <a:t>ziranom razvoju</a:t>
            </a:r>
            <a:r>
              <a:rPr lang="en-US" sz="1600" dirty="0" smtClean="0"/>
              <a:t>: </a:t>
            </a:r>
            <a:r>
              <a:rPr lang="bs-Latn-BA" sz="1600" dirty="0" smtClean="0"/>
              <a:t>dvije njihove mušterije imaju </a:t>
            </a:r>
            <a:r>
              <a:rPr lang="en-US" sz="1600" dirty="0" smtClean="0"/>
              <a:t>Firebird </a:t>
            </a:r>
            <a:r>
              <a:rPr lang="bs-Latn-BA" sz="1600" dirty="0" smtClean="0"/>
              <a:t>baze veličine veće od </a:t>
            </a:r>
            <a:r>
              <a:rPr lang="en-US" sz="1600" dirty="0" smtClean="0"/>
              <a:t>450Gb</a:t>
            </a:r>
            <a:r>
              <a:rPr lang="en-US" sz="1600" dirty="0"/>
              <a:t>, </a:t>
            </a:r>
            <a:r>
              <a:rPr lang="bs-Latn-BA" sz="1600" dirty="0" smtClean="0"/>
              <a:t>i nekoliko drugih imaju baze veće od </a:t>
            </a:r>
            <a:r>
              <a:rPr lang="en-US" sz="1600" dirty="0" smtClean="0"/>
              <a:t>200Gb</a:t>
            </a:r>
            <a:r>
              <a:rPr lang="en-US" sz="1600" dirty="0"/>
              <a:t>. </a:t>
            </a:r>
            <a:endParaRPr lang="en-US" sz="16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3086100" y="1286216"/>
            <a:ext cx="2819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Watermark </a:t>
            </a:r>
            <a:r>
              <a:rPr lang="en-US" sz="2000" b="1" dirty="0" smtClean="0"/>
              <a:t>Technologies</a:t>
            </a:r>
          </a:p>
          <a:p>
            <a:r>
              <a:rPr lang="en-US" sz="1600" b="1" dirty="0" smtClean="0"/>
              <a:t>300+Gb Firebird</a:t>
            </a:r>
          </a:p>
          <a:p>
            <a:endParaRPr lang="en-US" sz="1600" b="1" dirty="0"/>
          </a:p>
          <a:p>
            <a:r>
              <a:rPr lang="en-US" sz="1600" dirty="0"/>
              <a:t>Watermark Technologies (UK) </a:t>
            </a:r>
            <a:r>
              <a:rPr lang="bs-Latn-BA" sz="1600" dirty="0" smtClean="0"/>
              <a:t>opslužuje preduzeća u Finansijskim i Državnim sektorima</a:t>
            </a:r>
            <a:r>
              <a:rPr lang="en-US" sz="1600" dirty="0" smtClean="0"/>
              <a:t>. </a:t>
            </a:r>
            <a:endParaRPr lang="en-US" sz="1600" dirty="0"/>
          </a:p>
          <a:p>
            <a:r>
              <a:rPr lang="en-US" sz="1600" dirty="0"/>
              <a:t>Watermark Technologies </a:t>
            </a:r>
            <a:r>
              <a:rPr lang="en-US" sz="1600" dirty="0" smtClean="0"/>
              <a:t>pro</a:t>
            </a:r>
            <a:r>
              <a:rPr lang="bs-Latn-BA" sz="1600" dirty="0" smtClean="0"/>
              <a:t>izvodi </a:t>
            </a:r>
            <a:r>
              <a:rPr lang="en-US" sz="1600" dirty="0" smtClean="0"/>
              <a:t>software </a:t>
            </a:r>
            <a:r>
              <a:rPr lang="bs-Latn-BA" sz="1600" dirty="0" smtClean="0"/>
              <a:t>koji koristi </a:t>
            </a:r>
            <a:r>
              <a:rPr lang="en-US" sz="1600" dirty="0" smtClean="0"/>
              <a:t>Firebird </a:t>
            </a:r>
            <a:r>
              <a:rPr lang="bs-Latn-BA" sz="1600" dirty="0" smtClean="0"/>
              <a:t>za upravljanje dokumentima što uključuje indeksirani </a:t>
            </a:r>
            <a:r>
              <a:rPr lang="en-US" sz="1600" dirty="0" smtClean="0"/>
              <a:t>OCR </a:t>
            </a:r>
            <a:r>
              <a:rPr lang="bs-Latn-BA" sz="1600" dirty="0" smtClean="0"/>
              <a:t>za </a:t>
            </a:r>
            <a:r>
              <a:rPr lang="en-US" sz="1600" dirty="0" smtClean="0"/>
              <a:t>full </a:t>
            </a:r>
            <a:r>
              <a:rPr lang="en-US" sz="1600" dirty="0"/>
              <a:t>text search. </a:t>
            </a:r>
            <a:r>
              <a:rPr lang="bs-Latn-BA" sz="1600" dirty="0" smtClean="0"/>
              <a:t>Koristi se od strane </a:t>
            </a:r>
            <a:r>
              <a:rPr lang="en-US" sz="1600" dirty="0" err="1" smtClean="0"/>
              <a:t>finan</a:t>
            </a:r>
            <a:r>
              <a:rPr lang="bs-Latn-BA" sz="1600" dirty="0" smtClean="0"/>
              <a:t>sijsih</a:t>
            </a:r>
            <a:r>
              <a:rPr lang="en-US" sz="1600" dirty="0" smtClean="0"/>
              <a:t> </a:t>
            </a:r>
            <a:r>
              <a:rPr lang="bs-Latn-BA" sz="1600" dirty="0" smtClean="0"/>
              <a:t>savjetnika</a:t>
            </a:r>
            <a:r>
              <a:rPr lang="en-US" sz="1600" dirty="0" smtClean="0"/>
              <a:t>, </a:t>
            </a:r>
            <a:r>
              <a:rPr lang="bs-Latn-BA" sz="1600" dirty="0" smtClean="0"/>
              <a:t>osiguravajućih kuća i tako dalje</a:t>
            </a:r>
            <a:r>
              <a:rPr lang="en-US" sz="1600" dirty="0" smtClean="0"/>
              <a:t>. </a:t>
            </a:r>
            <a:r>
              <a:rPr lang="bs-Latn-BA" sz="1600" dirty="0" smtClean="0"/>
              <a:t>Imaju nekoliko </a:t>
            </a:r>
            <a:r>
              <a:rPr lang="en-US" sz="1600" dirty="0" smtClean="0"/>
              <a:t>300+Gb </a:t>
            </a:r>
            <a:r>
              <a:rPr lang="en-US" sz="1600" dirty="0"/>
              <a:t>Firebird </a:t>
            </a:r>
            <a:r>
              <a:rPr lang="bs-Latn-BA" sz="1600" dirty="0" smtClean="0"/>
              <a:t>baza </a:t>
            </a:r>
            <a:r>
              <a:rPr lang="en-US" sz="1600" dirty="0" smtClean="0"/>
              <a:t>deploy</a:t>
            </a:r>
            <a:r>
              <a:rPr lang="bs-Latn-BA" sz="1600" dirty="0" smtClean="0"/>
              <a:t>-anih trenutno</a:t>
            </a:r>
            <a:r>
              <a:rPr lang="en-US" sz="1600" dirty="0" smtClean="0"/>
              <a:t>. </a:t>
            </a:r>
            <a:endParaRPr lang="en-US" sz="1600" dirty="0"/>
          </a:p>
          <a:p>
            <a:endParaRPr lang="ru-RU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304800" y="5632601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4"/>
              </a:rPr>
              <a:t>www.basx.com.au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162300" y="5625865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5"/>
              </a:rPr>
              <a:t>www.watermarktech.co.uk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172200" y="5632601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6"/>
              </a:rPr>
              <a:t>www.profitmed.net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29589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47"/>
          <p:cNvSpPr/>
          <p:nvPr/>
        </p:nvSpPr>
        <p:spPr bwMode="auto">
          <a:xfrm>
            <a:off x="165625" y="1230883"/>
            <a:ext cx="8458200" cy="5093717"/>
          </a:xfrm>
          <a:prstGeom prst="roundRect">
            <a:avLst>
              <a:gd name="adj" fmla="val 6244"/>
            </a:avLst>
          </a:prstGeom>
          <a:gradFill flip="none" rotWithShape="1">
            <a:gsLst>
              <a:gs pos="0">
                <a:schemeClr val="accent3">
                  <a:lumMod val="60000"/>
                  <a:lumOff val="40000"/>
                </a:schemeClr>
              </a:gs>
              <a:gs pos="87000">
                <a:schemeClr val="accent2">
                  <a:lumMod val="60000"/>
                  <a:lumOff val="40000"/>
                  <a:alpha val="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cmpd="dbl">
            <a:gradFill>
              <a:gsLst>
                <a:gs pos="5000">
                  <a:schemeClr val="accent2">
                    <a:lumMod val="20000"/>
                    <a:lumOff val="80000"/>
                    <a:alpha val="20000"/>
                  </a:schemeClr>
                </a:gs>
                <a:gs pos="62000">
                  <a:schemeClr val="accent2">
                    <a:lumMod val="20000"/>
                    <a:lumOff val="80000"/>
                    <a:alpha val="60000"/>
                  </a:schemeClr>
                </a:gs>
              </a:gsLst>
              <a:lin ang="5400000" scaled="0"/>
            </a:gra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36" tIns="45718" rIns="91436" bIns="45718" numCol="1" rtlCol="0" anchor="b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 b="1" dirty="0" smtClean="0">
              <a:gradFill flip="none" rotWithShape="1">
                <a:gsLst>
                  <a:gs pos="0">
                    <a:schemeClr val="accent2">
                      <a:lumMod val="20000"/>
                      <a:lumOff val="80000"/>
                    </a:schemeClr>
                  </a:gs>
                  <a:gs pos="87000">
                    <a:schemeClr val="accent2">
                      <a:lumMod val="20000"/>
                      <a:lumOff val="80000"/>
                    </a:schemeClr>
                  </a:gs>
                </a:gsLst>
                <a:lin ang="5400000" scaled="0"/>
                <a:tileRect/>
              </a:gradFill>
              <a:effectLst>
                <a:outerShdw blurRad="304800" algn="ctr" rotWithShape="0">
                  <a:schemeClr val="accent2"/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152400"/>
            <a:ext cx="8763000" cy="707886"/>
          </a:xfrm>
          <a:prstGeom prst="rect">
            <a:avLst/>
          </a:prstGeom>
          <a:solidFill>
            <a:srgbClr val="FFFFFF">
              <a:alpha val="75000"/>
            </a:srgb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0070C0"/>
                </a:solidFill>
              </a:rPr>
              <a:t>M</a:t>
            </a:r>
            <a:r>
              <a:rPr lang="bs-Latn-BA" sz="4000" dirty="0" smtClean="0">
                <a:solidFill>
                  <a:srgbClr val="0070C0"/>
                </a:solidFill>
              </a:rPr>
              <a:t>nogi razlozi za razmišljanje o </a:t>
            </a:r>
            <a:r>
              <a:rPr lang="en-US" sz="4000" dirty="0" smtClean="0">
                <a:solidFill>
                  <a:srgbClr val="0070C0"/>
                </a:solidFill>
              </a:rPr>
              <a:t>Firebird</a:t>
            </a:r>
            <a:r>
              <a:rPr lang="bs-Latn-BA" sz="4000" dirty="0" smtClean="0">
                <a:solidFill>
                  <a:srgbClr val="0070C0"/>
                </a:solidFill>
              </a:rPr>
              <a:t>-u</a:t>
            </a:r>
            <a:endParaRPr lang="en-US" sz="4000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49086" y="2223882"/>
            <a:ext cx="28329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3200" dirty="0" smtClean="0"/>
              <a:t>ekonomiziranje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4724400" y="2808657"/>
            <a:ext cx="42007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3200" dirty="0" smtClean="0"/>
              <a:t>Migracija sa</a:t>
            </a:r>
            <a:r>
              <a:rPr lang="en-US" sz="3200" dirty="0" smtClean="0"/>
              <a:t> </a:t>
            </a:r>
            <a:r>
              <a:rPr lang="en-US" sz="3200" dirty="0" err="1" smtClean="0"/>
              <a:t>InterBase</a:t>
            </a:r>
            <a:r>
              <a:rPr lang="bs-Latn-BA" sz="3200" dirty="0" smtClean="0"/>
              <a:t>-a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4562666" y="4233738"/>
            <a:ext cx="4076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Migra</a:t>
            </a:r>
            <a:r>
              <a:rPr lang="bs-Latn-BA" sz="3200" dirty="0" smtClean="0"/>
              <a:t>cija sa </a:t>
            </a:r>
            <a:r>
              <a:rPr lang="en-US" sz="3200" dirty="0" err="1" smtClean="0"/>
              <a:t>MySQL</a:t>
            </a:r>
            <a:r>
              <a:rPr lang="bs-Latn-BA" sz="3200" dirty="0" smtClean="0"/>
              <a:t>-a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3962400" y="5029200"/>
            <a:ext cx="4908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chemeClr val="accent6">
                    <a:lumMod val="50000"/>
                  </a:schemeClr>
                </a:solidFill>
              </a:rPr>
              <a:t>Migra</a:t>
            </a:r>
            <a:r>
              <a:rPr lang="bs-Latn-BA" sz="3200" dirty="0" smtClean="0">
                <a:solidFill>
                  <a:schemeClr val="accent6">
                    <a:lumMod val="50000"/>
                  </a:schemeClr>
                </a:solidFill>
              </a:rPr>
              <a:t>cija sa 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Microsoft SQL</a:t>
            </a:r>
            <a:r>
              <a:rPr lang="bs-Latn-BA" sz="3200" dirty="0" smtClean="0">
                <a:solidFill>
                  <a:schemeClr val="accent6">
                    <a:lumMod val="50000"/>
                  </a:schemeClr>
                </a:solidFill>
              </a:rPr>
              <a:t>-a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8342" y="5818759"/>
            <a:ext cx="55052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Migra</a:t>
            </a:r>
            <a:r>
              <a:rPr lang="bs-Latn-BA" sz="2400" dirty="0" smtClean="0"/>
              <a:t>cija sa</a:t>
            </a:r>
            <a:r>
              <a:rPr lang="en-US" sz="2400" dirty="0" smtClean="0"/>
              <a:t> Oracle Express</a:t>
            </a:r>
            <a:r>
              <a:rPr lang="bs-Latn-BA" sz="2400" dirty="0" smtClean="0"/>
              <a:t>-a</a:t>
            </a:r>
            <a:r>
              <a:rPr lang="en-US" sz="2400" dirty="0" smtClean="0"/>
              <a:t> </a:t>
            </a:r>
            <a:r>
              <a:rPr lang="bs-Latn-BA" sz="2400" dirty="0" smtClean="0"/>
              <a:t>i </a:t>
            </a:r>
            <a:r>
              <a:rPr lang="en-US" sz="2400" dirty="0" smtClean="0"/>
              <a:t>Standard</a:t>
            </a:r>
            <a:r>
              <a:rPr lang="bs-Latn-BA" sz="2400" dirty="0" smtClean="0"/>
              <a:t>-a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356626" y="1463810"/>
            <a:ext cx="58483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3600" dirty="0" smtClean="0">
                <a:solidFill>
                  <a:srgbClr val="C00000"/>
                </a:solidFill>
              </a:rPr>
              <a:t>Izuzetno </a:t>
            </a:r>
            <a:r>
              <a:rPr lang="en-US" sz="3600" dirty="0" smtClean="0">
                <a:solidFill>
                  <a:srgbClr val="C00000"/>
                </a:solidFill>
              </a:rPr>
              <a:t>developer-friendly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9500" y="3700440"/>
            <a:ext cx="82634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D</a:t>
            </a:r>
            <a:r>
              <a:rPr lang="bs-Latn-BA" sz="3200" dirty="0" smtClean="0">
                <a:solidFill>
                  <a:srgbClr val="C00000"/>
                </a:solidFill>
              </a:rPr>
              <a:t>izajniran za </a:t>
            </a:r>
            <a:r>
              <a:rPr lang="en-US" sz="3200" dirty="0" err="1" smtClean="0">
                <a:solidFill>
                  <a:srgbClr val="C00000"/>
                </a:solidFill>
              </a:rPr>
              <a:t>univer</a:t>
            </a:r>
            <a:r>
              <a:rPr lang="bs-Latn-BA" sz="3200" dirty="0" smtClean="0">
                <a:solidFill>
                  <a:srgbClr val="C00000"/>
                </a:solidFill>
              </a:rPr>
              <a:t>zalne</a:t>
            </a:r>
            <a:r>
              <a:rPr lang="en-US" sz="3200" dirty="0" smtClean="0">
                <a:solidFill>
                  <a:srgbClr val="C00000"/>
                </a:solidFill>
              </a:rPr>
              <a:t> (OLAP+OLTP) s</a:t>
            </a:r>
            <a:r>
              <a:rPr lang="bs-Latn-BA" sz="3200" dirty="0" smtClean="0">
                <a:solidFill>
                  <a:srgbClr val="C00000"/>
                </a:solidFill>
              </a:rPr>
              <a:t>i</a:t>
            </a:r>
            <a:r>
              <a:rPr lang="en-US" sz="3200" dirty="0" smtClean="0">
                <a:solidFill>
                  <a:srgbClr val="C00000"/>
                </a:solidFill>
              </a:rPr>
              <a:t>stem</a:t>
            </a:r>
            <a:r>
              <a:rPr lang="bs-Latn-BA" sz="3200" dirty="0" smtClean="0">
                <a:solidFill>
                  <a:srgbClr val="C00000"/>
                </a:solidFill>
              </a:rPr>
              <a:t>e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743200" y="2667000"/>
            <a:ext cx="23028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3600" b="1" dirty="0" smtClean="0">
                <a:solidFill>
                  <a:srgbClr val="FF0000"/>
                </a:solidFill>
              </a:rPr>
              <a:t>besplatan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6626" y="3008828"/>
            <a:ext cx="36059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Istinski</a:t>
            </a:r>
            <a:r>
              <a:rPr lang="bs-Latn-BA" sz="3200" dirty="0" smtClean="0"/>
              <a:t> </a:t>
            </a:r>
            <a:r>
              <a:rPr lang="en-US" sz="3200" dirty="0" smtClean="0"/>
              <a:t>open source</a:t>
            </a:r>
            <a:endParaRPr lang="ru-RU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616558" y="4546937"/>
            <a:ext cx="3086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Multi-platform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62000" y="2308525"/>
            <a:ext cx="449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3200" dirty="0" smtClean="0"/>
              <a:t>Jednostavan za e</a:t>
            </a:r>
            <a:r>
              <a:rPr lang="en-US" sz="3200" dirty="0" err="1" smtClean="0"/>
              <a:t>mbed</a:t>
            </a:r>
            <a:r>
              <a:rPr lang="bs-Latn-BA" sz="3200" dirty="0" smtClean="0"/>
              <a:t>ing</a:t>
            </a:r>
            <a:endParaRPr lang="ru-RU" sz="3200" dirty="0"/>
          </a:p>
        </p:txBody>
      </p:sp>
      <p:sp>
        <p:nvSpPr>
          <p:cNvPr id="18" name="TextBox 17"/>
          <p:cNvSpPr txBox="1"/>
          <p:nvPr/>
        </p:nvSpPr>
        <p:spPr>
          <a:xfrm>
            <a:off x="801797" y="1934065"/>
            <a:ext cx="17741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Choice of tools 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2287698" y="1279144"/>
            <a:ext cx="4106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Java, Visual Studio, </a:t>
            </a:r>
            <a:r>
              <a:rPr lang="en-US" dirty="0"/>
              <a:t>Delphi, C++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1797664" y="4341459"/>
            <a:ext cx="17741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32-bit </a:t>
            </a:r>
            <a:r>
              <a:rPr lang="bs-Latn-BA" dirty="0" smtClean="0"/>
              <a:t>i</a:t>
            </a:r>
            <a:r>
              <a:rPr lang="en-US" dirty="0" smtClean="0"/>
              <a:t> 64-bit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499501" y="5131712"/>
            <a:ext cx="27813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Windows, Linux, Mac OS X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3612178" y="4830063"/>
            <a:ext cx="27813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FreeBSD, Solaris, HP-UX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3612925" y="5501044"/>
            <a:ext cx="3321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dirty="0" smtClean="0"/>
              <a:t>Usklađenost sa </a:t>
            </a:r>
            <a:r>
              <a:rPr lang="en-US" dirty="0" smtClean="0"/>
              <a:t>SQL standard</a:t>
            </a:r>
            <a:r>
              <a:rPr lang="bs-Latn-BA" dirty="0" smtClean="0"/>
              <a:t>om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3004074" y="3434318"/>
            <a:ext cx="4372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Multi-versioning </a:t>
            </a:r>
            <a:r>
              <a:rPr lang="en-US" dirty="0" err="1" smtClean="0"/>
              <a:t>arhite</a:t>
            </a:r>
            <a:r>
              <a:rPr lang="bs-Latn-BA" dirty="0" smtClean="0"/>
              <a:t>k</a:t>
            </a:r>
            <a:r>
              <a:rPr lang="en-US" dirty="0" err="1" smtClean="0"/>
              <a:t>tur</a:t>
            </a:r>
            <a:r>
              <a:rPr lang="bs-Latn-BA" dirty="0" smtClean="0"/>
              <a:t>a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381000" y="2819400"/>
            <a:ext cx="2345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dirty="0" smtClean="0"/>
              <a:t>Nema dvostukih licenci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2743393" y="2002107"/>
            <a:ext cx="2650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PHP, Ruby, Python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6393479" y="5818759"/>
            <a:ext cx="22508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s-Latn-BA" sz="2000" dirty="0" smtClean="0"/>
              <a:t>Bez skrivenih </a:t>
            </a:r>
            <a:r>
              <a:rPr lang="en-US" sz="2000" dirty="0" smtClean="0"/>
              <a:t>limit</a:t>
            </a:r>
            <a:r>
              <a:rPr lang="bs-Latn-BA" sz="2000" dirty="0" smtClean="0"/>
              <a:t>a</a:t>
            </a:r>
            <a:r>
              <a:rPr lang="en-US" sz="2000" dirty="0" smtClean="0"/>
              <a:t> </a:t>
            </a:r>
            <a:endParaRPr lang="ru-RU" sz="2000" dirty="0"/>
          </a:p>
        </p:txBody>
      </p:sp>
      <p:sp>
        <p:nvSpPr>
          <p:cNvPr id="29" name="TextBox 28"/>
          <p:cNvSpPr txBox="1"/>
          <p:nvPr/>
        </p:nvSpPr>
        <p:spPr>
          <a:xfrm>
            <a:off x="6081151" y="1476843"/>
            <a:ext cx="24043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3600" dirty="0" smtClean="0">
                <a:solidFill>
                  <a:srgbClr val="C00000"/>
                </a:solidFill>
              </a:rPr>
              <a:t>Moćan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278501" y="1230883"/>
            <a:ext cx="25791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dirty="0" smtClean="0"/>
              <a:t>Od </a:t>
            </a:r>
            <a:r>
              <a:rPr lang="en-US" dirty="0" smtClean="0"/>
              <a:t>1 Mb </a:t>
            </a:r>
            <a:r>
              <a:rPr lang="bs-Latn-BA" dirty="0" smtClean="0"/>
              <a:t>do</a:t>
            </a:r>
            <a:r>
              <a:rPr lang="en-US" dirty="0" smtClean="0"/>
              <a:t> Terabyte</a:t>
            </a:r>
            <a:r>
              <a:rPr lang="bs-Latn-BA" dirty="0" smtClean="0"/>
              <a:t>-a</a:t>
            </a:r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5762066" y="2002107"/>
            <a:ext cx="31384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 </a:t>
            </a:r>
            <a:r>
              <a:rPr lang="en-US" dirty="0" err="1" smtClean="0"/>
              <a:t>arhite</a:t>
            </a:r>
            <a:r>
              <a:rPr lang="bs-Latn-BA" dirty="0" smtClean="0"/>
              <a:t>k</a:t>
            </a:r>
            <a:r>
              <a:rPr lang="en-US" dirty="0" err="1" smtClean="0"/>
              <a:t>ture</a:t>
            </a:r>
            <a:r>
              <a:rPr lang="en-US" dirty="0" smtClean="0"/>
              <a:t> </a:t>
            </a:r>
            <a:r>
              <a:rPr lang="bs-Latn-BA" dirty="0" smtClean="0"/>
              <a:t>za izbor</a:t>
            </a:r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www.MindTheBird.com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0618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www.MindTheBird.com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152400"/>
            <a:ext cx="8915400" cy="707886"/>
          </a:xfrm>
          <a:prstGeom prst="rect">
            <a:avLst/>
          </a:prstGeom>
          <a:solidFill>
            <a:srgbClr val="FFFFFF">
              <a:alpha val="75000"/>
            </a:srgb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bs-Latn-BA" sz="4000" dirty="0" smtClean="0"/>
              <a:t>Koja je veličina Vaše baze</a:t>
            </a:r>
            <a:r>
              <a:rPr lang="en-US" sz="4000" dirty="0" smtClean="0"/>
              <a:t>?</a:t>
            </a:r>
            <a:endParaRPr lang="en-US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45781" y="1167709"/>
            <a:ext cx="6324600" cy="4419600"/>
          </a:xfrm>
          <a:prstGeom prst="rect">
            <a:avLst/>
          </a:prstGeom>
          <a:solidFill>
            <a:schemeClr val="accent1">
              <a:alpha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1345781" y="1292251"/>
            <a:ext cx="0" cy="4295058"/>
          </a:xfrm>
          <a:prstGeom prst="line">
            <a:avLst/>
          </a:prstGeom>
          <a:ln w="41275" cmpd="sng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445874" y="4996385"/>
            <a:ext cx="1561470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bs-Latn-BA" sz="2000" b="1" dirty="0" smtClean="0"/>
              <a:t>Veličina baze</a:t>
            </a:r>
            <a:endParaRPr lang="ru-RU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85800" y="990600"/>
            <a:ext cx="165498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# </a:t>
            </a:r>
            <a:r>
              <a:rPr lang="en-US" b="1" dirty="0" err="1" smtClean="0"/>
              <a:t>instanc</a:t>
            </a:r>
            <a:r>
              <a:rPr lang="bs-Latn-BA" b="1" dirty="0" smtClean="0"/>
              <a:t>i</a:t>
            </a:r>
            <a:endParaRPr lang="ru-RU" b="1" dirty="0"/>
          </a:p>
        </p:txBody>
      </p:sp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xmlns="" val="4095871090"/>
              </p:ext>
            </p:extLst>
          </p:nvPr>
        </p:nvGraphicFramePr>
        <p:xfrm>
          <a:off x="1411904" y="1392149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81000" y="5791200"/>
            <a:ext cx="8077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s-Latn-BA" sz="2000" b="1" dirty="0" smtClean="0"/>
              <a:t>Postoje </a:t>
            </a:r>
            <a:r>
              <a:rPr lang="en-US" sz="2000" b="1" dirty="0" smtClean="0"/>
              <a:t>real-world Firebird  </a:t>
            </a:r>
            <a:r>
              <a:rPr lang="bs-Latn-BA" sz="2000" b="1" dirty="0" smtClean="0"/>
              <a:t>baze do veličine </a:t>
            </a:r>
            <a:r>
              <a:rPr lang="en-US" sz="2000" b="1" dirty="0" smtClean="0"/>
              <a:t>1Terabyte. </a:t>
            </a:r>
          </a:p>
          <a:p>
            <a:pPr algn="ctr"/>
            <a:r>
              <a:rPr lang="bs-Latn-BA" sz="2000" b="1" dirty="0" smtClean="0"/>
              <a:t>Je li Vama to dovoljno</a:t>
            </a:r>
            <a:r>
              <a:rPr lang="en-US" sz="2000" b="1" dirty="0" smtClean="0"/>
              <a:t>?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xmlns="" val="30916519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Мои документы\SnagIt Catalog\emate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4343400"/>
            <a:ext cx="2476500" cy="185420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2051" name="Picture 3" descr="C:\Documents and Settings\Администратор\Мои документы\SnagIt Catalog\lider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1600200"/>
            <a:ext cx="2476500" cy="165100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2053" name="Picture 5" descr="C:\Documents and Settings\Администратор\Мои документы\SnagIt Catalog\торговый зал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20000" y="1524000"/>
            <a:ext cx="2476500" cy="165100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2054" name="Picture 6" descr="C:\Documents and Settings\Администратор\Мои документы\SnagIt Catalog\торговый зал 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20000" y="4343400"/>
            <a:ext cx="2438400" cy="1616907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2057" name="Picture 9" descr="C:\Documents and Settings\Администратор\Мои документы\SnagIt Catalog\micex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29000" y="2895600"/>
            <a:ext cx="2514600" cy="1920363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sp>
        <p:nvSpPr>
          <p:cNvPr id="13" name="TextBox 12"/>
          <p:cNvSpPr txBox="1"/>
          <p:nvPr/>
        </p:nvSpPr>
        <p:spPr>
          <a:xfrm>
            <a:off x="3581400" y="5257800"/>
            <a:ext cx="24792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s-Latn-BA" sz="2400" dirty="0" smtClean="0"/>
              <a:t>Državne institucije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143000" y="3581400"/>
            <a:ext cx="17843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s-Latn-BA" sz="2400" dirty="0" smtClean="0"/>
              <a:t>Maloprodaja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038600" y="1828800"/>
            <a:ext cx="12859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Finan</a:t>
            </a:r>
            <a:r>
              <a:rPr lang="bs-Latn-BA" sz="2400" dirty="0" smtClean="0"/>
              <a:t>sije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477000" y="3505200"/>
            <a:ext cx="13866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s-Latn-BA" sz="2400" dirty="0" smtClean="0"/>
              <a:t>Fa</a:t>
            </a:r>
            <a:r>
              <a:rPr lang="en-US" sz="2400" dirty="0" err="1" smtClean="0"/>
              <a:t>rmac</a:t>
            </a:r>
            <a:r>
              <a:rPr lang="bs-Latn-BA" sz="2400" dirty="0" smtClean="0"/>
              <a:t>ija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600200" y="6172200"/>
            <a:ext cx="7315200" cy="3693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square" rtlCol="0">
            <a:spAutoFit/>
          </a:bodyPr>
          <a:lstStyle/>
          <a:p>
            <a:r>
              <a:rPr lang="bs-Latn-BA" b="1" dirty="0" smtClean="0"/>
              <a:t>Ove fotografije su stvarne slike preduzeća koja koriste </a:t>
            </a:r>
            <a:r>
              <a:rPr lang="en-US" b="1" dirty="0" smtClean="0"/>
              <a:t>Firebird (ERP, </a:t>
            </a:r>
            <a:r>
              <a:rPr lang="bs-Latn-BA" b="1" dirty="0" smtClean="0"/>
              <a:t>itd</a:t>
            </a:r>
            <a:r>
              <a:rPr lang="en-US" b="1" dirty="0" smtClean="0"/>
              <a:t>.)</a:t>
            </a:r>
            <a:endParaRPr lang="en-US" b="1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152400" y="152400"/>
            <a:ext cx="8763000" cy="1323439"/>
          </a:xfrm>
          <a:prstGeom prst="rect">
            <a:avLst/>
          </a:prstGeom>
          <a:solidFill>
            <a:srgbClr val="FFFFFF">
              <a:alpha val="75000"/>
            </a:srgb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Firebird: </a:t>
            </a:r>
            <a:r>
              <a:rPr lang="bs-Latn-BA" sz="4000" dirty="0" smtClean="0"/>
              <a:t>sve</a:t>
            </a:r>
            <a:r>
              <a:rPr lang="en-US" sz="4000" dirty="0" smtClean="0"/>
              <a:t> </a:t>
            </a:r>
            <a:r>
              <a:rPr lang="en-US" sz="4000" dirty="0" err="1" smtClean="0"/>
              <a:t>industri</a:t>
            </a:r>
            <a:r>
              <a:rPr lang="bs-Latn-BA" sz="4000" dirty="0" smtClean="0"/>
              <a:t>je</a:t>
            </a:r>
            <a:r>
              <a:rPr lang="en-US" sz="4000" dirty="0" smtClean="0"/>
              <a:t>, </a:t>
            </a:r>
            <a:r>
              <a:rPr lang="bs-Latn-BA" sz="4000" dirty="0" smtClean="0"/>
              <a:t>svi tipovi aplikacija</a:t>
            </a:r>
            <a:endParaRPr lang="en-US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3086100" y="6472723"/>
            <a:ext cx="2895600" cy="365125"/>
          </a:xfrm>
        </p:spPr>
        <p:txBody>
          <a:bodyPr/>
          <a:lstStyle/>
          <a:p>
            <a:r>
              <a:rPr lang="en-US" dirty="0" smtClean="0">
                <a:hlinkClick r:id="rId8"/>
              </a:rPr>
              <a:t>www.MindTheBird.com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64417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konkurencija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Firebird </a:t>
            </a:r>
            <a:r>
              <a:rPr lang="bs-Latn-BA" sz="2400" dirty="0" smtClean="0"/>
              <a:t>konkurenti</a:t>
            </a:r>
            <a:endParaRPr lang="ru-RU" sz="2400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www.MindTheBird.com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8161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www.MindTheBird.com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152400"/>
            <a:ext cx="8915400" cy="707886"/>
          </a:xfrm>
          <a:prstGeom prst="rect">
            <a:avLst/>
          </a:prstGeom>
          <a:solidFill>
            <a:srgbClr val="FFFFFF">
              <a:alpha val="75000"/>
            </a:srgb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Firebird: </a:t>
            </a:r>
            <a:r>
              <a:rPr lang="bs-Latn-BA" sz="4000" dirty="0" smtClean="0"/>
              <a:t>Pregled konkurencije</a:t>
            </a:r>
            <a:endParaRPr lang="en-US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72230" y="1295400"/>
            <a:ext cx="6324600" cy="4419600"/>
          </a:xfrm>
          <a:prstGeom prst="rect">
            <a:avLst/>
          </a:prstGeom>
          <a:solidFill>
            <a:schemeClr val="accent1">
              <a:alpha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4356625" y="1295400"/>
            <a:ext cx="0" cy="4419600"/>
          </a:xfrm>
          <a:prstGeom prst="line">
            <a:avLst/>
          </a:prstGeom>
          <a:ln w="41275" cmpd="sng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449375" y="4800600"/>
            <a:ext cx="6324600" cy="0"/>
          </a:xfrm>
          <a:prstGeom prst="line">
            <a:avLst/>
          </a:prstGeom>
          <a:ln w="41275" cmpd="sng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201530" y="4324290"/>
            <a:ext cx="990600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bs-Latn-BA" sz="2000" b="1" dirty="0" smtClean="0"/>
              <a:t>cijena</a:t>
            </a:r>
            <a:endParaRPr lang="ru-RU" sz="2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895600" y="1186934"/>
            <a:ext cx="137160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bs-Latn-BA" b="1" dirty="0" smtClean="0"/>
              <a:t>Mogućnosti</a:t>
            </a:r>
            <a:endParaRPr lang="ru-RU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5073597" y="4876800"/>
            <a:ext cx="1066800" cy="27699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$5000/CPU</a:t>
            </a:r>
            <a:endParaRPr lang="ru-RU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6553200" y="4886876"/>
            <a:ext cx="1066800" cy="27699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$26000/CPU</a:t>
            </a:r>
            <a:endParaRPr lang="ru-RU" sz="1200" dirty="0"/>
          </a:p>
        </p:txBody>
      </p:sp>
      <p:sp>
        <p:nvSpPr>
          <p:cNvPr id="20" name="Овал 19"/>
          <p:cNvSpPr/>
          <p:nvPr/>
        </p:nvSpPr>
        <p:spPr>
          <a:xfrm>
            <a:off x="5454597" y="4724400"/>
            <a:ext cx="152400" cy="15240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7010400" y="4718732"/>
            <a:ext cx="152400" cy="15240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лево 21"/>
          <p:cNvSpPr/>
          <p:nvPr/>
        </p:nvSpPr>
        <p:spPr>
          <a:xfrm>
            <a:off x="1752600" y="5257800"/>
            <a:ext cx="2263959" cy="457200"/>
          </a:xfrm>
          <a:prstGeom prst="lef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bs-Latn-BA" dirty="0" smtClean="0"/>
              <a:t>Besplatne baze</a:t>
            </a:r>
            <a:endParaRPr lang="ru-RU" dirty="0"/>
          </a:p>
        </p:txBody>
      </p:sp>
      <p:sp>
        <p:nvSpPr>
          <p:cNvPr id="23" name="Стрелка вправо 22"/>
          <p:cNvSpPr/>
          <p:nvPr/>
        </p:nvSpPr>
        <p:spPr>
          <a:xfrm>
            <a:off x="4648200" y="5257800"/>
            <a:ext cx="2247900" cy="457200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Proprietary</a:t>
            </a:r>
            <a:endParaRPr lang="ru-RU" dirty="0"/>
          </a:p>
        </p:txBody>
      </p:sp>
      <p:sp>
        <p:nvSpPr>
          <p:cNvPr id="25" name="Овал 24"/>
          <p:cNvSpPr/>
          <p:nvPr/>
        </p:nvSpPr>
        <p:spPr>
          <a:xfrm>
            <a:off x="4437863" y="3184352"/>
            <a:ext cx="571500" cy="518698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InterBase</a:t>
            </a:r>
            <a:endParaRPr lang="ru-RU" sz="800" dirty="0"/>
          </a:p>
        </p:txBody>
      </p:sp>
      <p:sp>
        <p:nvSpPr>
          <p:cNvPr id="26" name="Овал 25"/>
          <p:cNvSpPr/>
          <p:nvPr/>
        </p:nvSpPr>
        <p:spPr>
          <a:xfrm>
            <a:off x="5454597" y="2362200"/>
            <a:ext cx="780578" cy="76200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MS SQL</a:t>
            </a:r>
            <a:endParaRPr lang="ru-RU" sz="900" dirty="0"/>
          </a:p>
        </p:txBody>
      </p:sp>
      <p:sp>
        <p:nvSpPr>
          <p:cNvPr id="27" name="Овал 26"/>
          <p:cNvSpPr/>
          <p:nvPr/>
        </p:nvSpPr>
        <p:spPr>
          <a:xfrm>
            <a:off x="5549375" y="1981200"/>
            <a:ext cx="609600" cy="60960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 smtClean="0"/>
              <a:t>Oracle</a:t>
            </a:r>
            <a:endParaRPr lang="ru-RU" sz="700" dirty="0"/>
          </a:p>
        </p:txBody>
      </p:sp>
      <p:sp>
        <p:nvSpPr>
          <p:cNvPr id="28" name="Овал 27"/>
          <p:cNvSpPr/>
          <p:nvPr/>
        </p:nvSpPr>
        <p:spPr>
          <a:xfrm>
            <a:off x="6768260" y="1487475"/>
            <a:ext cx="508840" cy="50254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MSSQL</a:t>
            </a:r>
            <a:endParaRPr lang="ru-RU" sz="900" dirty="0"/>
          </a:p>
        </p:txBody>
      </p:sp>
      <p:sp>
        <p:nvSpPr>
          <p:cNvPr id="29" name="Овал 28"/>
          <p:cNvSpPr/>
          <p:nvPr/>
        </p:nvSpPr>
        <p:spPr>
          <a:xfrm>
            <a:off x="6871225" y="1195751"/>
            <a:ext cx="634475" cy="59793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 smtClean="0"/>
              <a:t>Oracle</a:t>
            </a:r>
            <a:endParaRPr lang="ru-RU" sz="700" dirty="0"/>
          </a:p>
        </p:txBody>
      </p:sp>
      <p:sp>
        <p:nvSpPr>
          <p:cNvPr id="30" name="Овал 29"/>
          <p:cNvSpPr/>
          <p:nvPr/>
        </p:nvSpPr>
        <p:spPr>
          <a:xfrm>
            <a:off x="3982553" y="2743200"/>
            <a:ext cx="775539" cy="700501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MySQL</a:t>
            </a:r>
            <a:endParaRPr lang="ru-RU" dirty="0"/>
          </a:p>
        </p:txBody>
      </p:sp>
      <p:sp>
        <p:nvSpPr>
          <p:cNvPr id="32" name="Овал 31"/>
          <p:cNvSpPr/>
          <p:nvPr/>
        </p:nvSpPr>
        <p:spPr>
          <a:xfrm>
            <a:off x="2819400" y="2554383"/>
            <a:ext cx="762000" cy="72221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PostgreSQL</a:t>
            </a:r>
            <a:endParaRPr lang="ru-RU" sz="900" dirty="0"/>
          </a:p>
        </p:txBody>
      </p:sp>
      <p:sp>
        <p:nvSpPr>
          <p:cNvPr id="33" name="Овал 32"/>
          <p:cNvSpPr/>
          <p:nvPr/>
        </p:nvSpPr>
        <p:spPr>
          <a:xfrm>
            <a:off x="3899425" y="4801229"/>
            <a:ext cx="457200" cy="45720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 dirty="0"/>
          </a:p>
        </p:txBody>
      </p:sp>
      <p:sp>
        <p:nvSpPr>
          <p:cNvPr id="34" name="Выноска 1 33"/>
          <p:cNvSpPr/>
          <p:nvPr/>
        </p:nvSpPr>
        <p:spPr>
          <a:xfrm>
            <a:off x="1905000" y="4708657"/>
            <a:ext cx="1447800" cy="549144"/>
          </a:xfrm>
          <a:prstGeom prst="borderCallout1">
            <a:avLst>
              <a:gd name="adj1" fmla="val 21478"/>
              <a:gd name="adj2" fmla="val 101660"/>
              <a:gd name="adj3" fmla="val 55160"/>
              <a:gd name="adj4" fmla="val 13703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MSSQL Express, Oracle Express</a:t>
            </a:r>
            <a:endParaRPr lang="ru-RU" dirty="0"/>
          </a:p>
        </p:txBody>
      </p:sp>
      <p:sp>
        <p:nvSpPr>
          <p:cNvPr id="35" name="Овал 34"/>
          <p:cNvSpPr/>
          <p:nvPr/>
        </p:nvSpPr>
        <p:spPr>
          <a:xfrm>
            <a:off x="3980663" y="4861056"/>
            <a:ext cx="457200" cy="45720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 dirty="0"/>
          </a:p>
        </p:txBody>
      </p:sp>
      <p:sp>
        <p:nvSpPr>
          <p:cNvPr id="31" name="Овал 30"/>
          <p:cNvSpPr/>
          <p:nvPr/>
        </p:nvSpPr>
        <p:spPr>
          <a:xfrm>
            <a:off x="3375943" y="2554383"/>
            <a:ext cx="835051" cy="76200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Firebird</a:t>
            </a:r>
            <a:endParaRPr lang="ru-RU" sz="1000" dirty="0"/>
          </a:p>
        </p:txBody>
      </p:sp>
      <p:sp>
        <p:nvSpPr>
          <p:cNvPr id="36" name="Выноска 1 35"/>
          <p:cNvSpPr/>
          <p:nvPr/>
        </p:nvSpPr>
        <p:spPr>
          <a:xfrm>
            <a:off x="6539975" y="2895600"/>
            <a:ext cx="838200" cy="457200"/>
          </a:xfrm>
          <a:prstGeom prst="borderCallout1">
            <a:avLst>
              <a:gd name="adj1" fmla="val 36932"/>
              <a:gd name="adj2" fmla="val -219"/>
              <a:gd name="adj3" fmla="val 8367"/>
              <a:gd name="adj4" fmla="val -4151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MS SQL Standard</a:t>
            </a:r>
            <a:endParaRPr lang="ru-RU" sz="1400" dirty="0"/>
          </a:p>
        </p:txBody>
      </p:sp>
      <p:sp>
        <p:nvSpPr>
          <p:cNvPr id="38" name="Выноска 1 37"/>
          <p:cNvSpPr/>
          <p:nvPr/>
        </p:nvSpPr>
        <p:spPr>
          <a:xfrm>
            <a:off x="6553200" y="2315707"/>
            <a:ext cx="838200" cy="457200"/>
          </a:xfrm>
          <a:prstGeom prst="borderCallout1">
            <a:avLst>
              <a:gd name="adj1" fmla="val 36932"/>
              <a:gd name="adj2" fmla="val -219"/>
              <a:gd name="adj3" fmla="val 6714"/>
              <a:gd name="adj4" fmla="val -5053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Oracle Standard</a:t>
            </a:r>
            <a:endParaRPr lang="ru-RU" sz="1400" dirty="0"/>
          </a:p>
        </p:txBody>
      </p:sp>
      <p:sp>
        <p:nvSpPr>
          <p:cNvPr id="39" name="TextBox 38"/>
          <p:cNvSpPr txBox="1"/>
          <p:nvPr/>
        </p:nvSpPr>
        <p:spPr>
          <a:xfrm>
            <a:off x="4227997" y="4917573"/>
            <a:ext cx="267331" cy="27699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0</a:t>
            </a:r>
            <a:endParaRPr lang="ru-RU" sz="1400" dirty="0"/>
          </a:p>
        </p:txBody>
      </p:sp>
      <p:sp>
        <p:nvSpPr>
          <p:cNvPr id="40" name="Овал 39"/>
          <p:cNvSpPr/>
          <p:nvPr/>
        </p:nvSpPr>
        <p:spPr>
          <a:xfrm>
            <a:off x="4285463" y="4765173"/>
            <a:ext cx="152400" cy="15240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Выноска 1 40"/>
          <p:cNvSpPr/>
          <p:nvPr/>
        </p:nvSpPr>
        <p:spPr>
          <a:xfrm>
            <a:off x="7620000" y="1767646"/>
            <a:ext cx="1066800" cy="701761"/>
          </a:xfrm>
          <a:prstGeom prst="borderCallout1">
            <a:avLst>
              <a:gd name="adj1" fmla="val 47825"/>
              <a:gd name="adj2" fmla="val -541"/>
              <a:gd name="adj3" fmla="val 506"/>
              <a:gd name="adj4" fmla="val -277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Oracle </a:t>
            </a:r>
            <a:r>
              <a:rPr lang="en-US" sz="1200" dirty="0" err="1" smtClean="0"/>
              <a:t>Ent</a:t>
            </a:r>
            <a:r>
              <a:rPr lang="en-US" sz="1200" dirty="0" smtClean="0"/>
              <a:t> </a:t>
            </a:r>
            <a:r>
              <a:rPr lang="bs-Latn-BA" sz="1200" dirty="0" smtClean="0"/>
              <a:t>i </a:t>
            </a:r>
            <a:r>
              <a:rPr lang="en-US" sz="1200" dirty="0" smtClean="0"/>
              <a:t>MSSQL </a:t>
            </a:r>
            <a:r>
              <a:rPr lang="en-US" sz="1200" dirty="0" err="1" smtClean="0"/>
              <a:t>Ent</a:t>
            </a:r>
            <a:endParaRPr lang="ru-RU" sz="1200" dirty="0"/>
          </a:p>
        </p:txBody>
      </p:sp>
      <p:sp>
        <p:nvSpPr>
          <p:cNvPr id="42" name="TextBox 41"/>
          <p:cNvSpPr txBox="1"/>
          <p:nvPr/>
        </p:nvSpPr>
        <p:spPr>
          <a:xfrm>
            <a:off x="1830375" y="5867400"/>
            <a:ext cx="594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*</a:t>
            </a:r>
            <a:r>
              <a:rPr lang="bs-Latn-BA" sz="1200" dirty="0" smtClean="0"/>
              <a:t>Slika predstavlja odnos cijena</a:t>
            </a:r>
            <a:r>
              <a:rPr lang="en-US" sz="1200" dirty="0" smtClean="0"/>
              <a:t>/</a:t>
            </a:r>
            <a:r>
              <a:rPr lang="bs-Latn-BA" sz="1200" dirty="0" smtClean="0"/>
              <a:t>mogućnost za </a:t>
            </a:r>
            <a:r>
              <a:rPr lang="en-US" sz="1200" dirty="0" smtClean="0"/>
              <a:t>general</a:t>
            </a:r>
            <a:r>
              <a:rPr lang="bs-Latn-BA" sz="1200" dirty="0" smtClean="0"/>
              <a:t>ni</a:t>
            </a:r>
            <a:r>
              <a:rPr lang="en-US" sz="1200" dirty="0" smtClean="0"/>
              <a:t> </a:t>
            </a:r>
            <a:r>
              <a:rPr lang="bs-Latn-BA" sz="1200" dirty="0" smtClean="0"/>
              <a:t>slučaj </a:t>
            </a:r>
            <a:r>
              <a:rPr lang="en-US" sz="1200" dirty="0" smtClean="0"/>
              <a:t>database </a:t>
            </a:r>
            <a:r>
              <a:rPr lang="en-US" sz="1200" dirty="0" err="1" smtClean="0"/>
              <a:t>apli</a:t>
            </a:r>
            <a:r>
              <a:rPr lang="bs-Latn-BA" sz="1200" dirty="0" smtClean="0"/>
              <a:t>ka</a:t>
            </a:r>
            <a:r>
              <a:rPr lang="en-US" sz="1200" dirty="0" smtClean="0"/>
              <a:t>c</a:t>
            </a:r>
            <a:r>
              <a:rPr lang="bs-Latn-BA" sz="1200" dirty="0" smtClean="0"/>
              <a:t>ije</a:t>
            </a:r>
            <a:r>
              <a:rPr lang="en-US" sz="1200" dirty="0" smtClean="0"/>
              <a:t>, </a:t>
            </a:r>
            <a:r>
              <a:rPr lang="bs-Latn-BA" sz="1200" dirty="0" smtClean="0"/>
              <a:t>obično</a:t>
            </a:r>
            <a:r>
              <a:rPr lang="en-US" sz="1200" dirty="0" smtClean="0"/>
              <a:t> </a:t>
            </a:r>
            <a:r>
              <a:rPr lang="bs-Latn-BA" sz="1200" dirty="0" smtClean="0"/>
              <a:t>potrebne od strane </a:t>
            </a:r>
            <a:r>
              <a:rPr lang="en-US" sz="1200" dirty="0" smtClean="0"/>
              <a:t>ISV</a:t>
            </a:r>
            <a:r>
              <a:rPr lang="bs-Latn-BA" sz="1200" dirty="0" smtClean="0"/>
              <a:t>-a</a:t>
            </a:r>
            <a:r>
              <a:rPr lang="en-US" sz="1200" dirty="0" smtClean="0"/>
              <a:t> </a:t>
            </a:r>
            <a:r>
              <a:rPr lang="bs-Latn-BA" sz="1200" dirty="0" smtClean="0"/>
              <a:t>i </a:t>
            </a:r>
            <a:r>
              <a:rPr lang="en-US" sz="1200" dirty="0" smtClean="0"/>
              <a:t>in-house developer</a:t>
            </a:r>
            <a:r>
              <a:rPr lang="bs-Latn-BA" sz="1200" dirty="0" smtClean="0"/>
              <a:t>a</a:t>
            </a:r>
            <a:r>
              <a:rPr lang="en-US" sz="1200" dirty="0" smtClean="0"/>
              <a:t>.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xmlns="" val="489995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www.MindTheBird.com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152400"/>
            <a:ext cx="8915400" cy="707886"/>
          </a:xfrm>
          <a:prstGeom prst="rect">
            <a:avLst/>
          </a:prstGeom>
          <a:solidFill>
            <a:srgbClr val="FFFFFF">
              <a:alpha val="75000"/>
            </a:srgb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4000" dirty="0" err="1" smtClean="0"/>
              <a:t>MySQL</a:t>
            </a:r>
            <a:r>
              <a:rPr lang="en-US" sz="4000" dirty="0" smtClean="0"/>
              <a:t> </a:t>
            </a:r>
            <a:r>
              <a:rPr lang="bs-Latn-BA" sz="4000" dirty="0" smtClean="0"/>
              <a:t>Tačke razmatranja</a:t>
            </a:r>
            <a:endParaRPr lang="en-US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0392" y="990600"/>
            <a:ext cx="2895600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Licen</a:t>
            </a:r>
            <a:r>
              <a:rPr lang="bs-Latn-BA" sz="2800" b="1" dirty="0" smtClean="0"/>
              <a:t>ca</a:t>
            </a:r>
            <a:endParaRPr lang="en-US" sz="2800" b="1" dirty="0" smtClean="0"/>
          </a:p>
          <a:p>
            <a:r>
              <a:rPr lang="en-US" dirty="0" err="1" smtClean="0"/>
              <a:t>MySQL</a:t>
            </a:r>
            <a:r>
              <a:rPr lang="en-US" dirty="0" smtClean="0"/>
              <a:t> </a:t>
            </a:r>
            <a:r>
              <a:rPr lang="bs-Latn-BA" dirty="0" smtClean="0"/>
              <a:t>NIJE besplatan za </a:t>
            </a:r>
            <a:r>
              <a:rPr lang="en-US" dirty="0" smtClean="0"/>
              <a:t>independent software vendors (ISV):</a:t>
            </a:r>
          </a:p>
          <a:p>
            <a:endParaRPr lang="en-US" dirty="0" smtClean="0"/>
          </a:p>
          <a:p>
            <a:pPr fontAlgn="base"/>
            <a:r>
              <a:rPr lang="en-US" sz="1400" b="1" dirty="0" smtClean="0"/>
              <a:t>“For </a:t>
            </a:r>
            <a:r>
              <a:rPr lang="en-US" sz="1400" b="1" dirty="0"/>
              <a:t>OEMs, ISVs, VARs and Other Distributors of Commercial Applications:</a:t>
            </a:r>
          </a:p>
          <a:p>
            <a:pPr fontAlgn="base"/>
            <a:r>
              <a:rPr lang="en-US" sz="1400" dirty="0"/>
              <a:t>OEMs, ISVs, VARs and other distributors that combine and distribute commercially licensed software with MySQL software and do not wish to distribute the source code for the commercially licensed software under version 2 of the GNU General Public License (the "GPL") </a:t>
            </a:r>
            <a:r>
              <a:rPr lang="en-US" sz="1600" b="1" dirty="0"/>
              <a:t>must enter into a commercial license </a:t>
            </a:r>
            <a:r>
              <a:rPr lang="en-US" sz="1400" dirty="0"/>
              <a:t>agreement with Sun</a:t>
            </a:r>
            <a:r>
              <a:rPr lang="en-US" sz="1400" dirty="0" smtClean="0"/>
              <a:t>.”</a:t>
            </a:r>
            <a:endParaRPr lang="en-US" sz="1400" dirty="0"/>
          </a:p>
          <a:p>
            <a:endParaRPr lang="en-US" dirty="0" smtClean="0"/>
          </a:p>
          <a:p>
            <a:r>
              <a:rPr lang="en-US" baseline="-25000" dirty="0">
                <a:hlinkClick r:id="rId4"/>
              </a:rPr>
              <a:t>http://mysql.com/about/legal/licensing/oem</a:t>
            </a:r>
            <a:r>
              <a:rPr lang="en-US" baseline="-25000" dirty="0" smtClean="0">
                <a:hlinkClick r:id="rId4"/>
              </a:rPr>
              <a:t>/</a:t>
            </a:r>
            <a:r>
              <a:rPr lang="en-US" baseline="-25000" dirty="0" smtClean="0"/>
              <a:t>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276600" y="990601"/>
            <a:ext cx="32766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2800" b="1" dirty="0" smtClean="0"/>
              <a:t>Nedefinisana budućnost</a:t>
            </a:r>
            <a:endParaRPr lang="en-US" sz="2800" b="1" dirty="0" smtClean="0"/>
          </a:p>
          <a:p>
            <a:r>
              <a:rPr lang="en-US" sz="1600" dirty="0" smtClean="0"/>
              <a:t>MySQL AB </a:t>
            </a:r>
            <a:r>
              <a:rPr lang="bs-Latn-BA" sz="1600" dirty="0" smtClean="0"/>
              <a:t>je prodan </a:t>
            </a:r>
            <a:r>
              <a:rPr lang="en-US" sz="1600" dirty="0" smtClean="0"/>
              <a:t>Sun</a:t>
            </a:r>
            <a:r>
              <a:rPr lang="bs-Latn-BA" sz="1600" dirty="0" smtClean="0"/>
              <a:t>-u</a:t>
            </a:r>
            <a:r>
              <a:rPr lang="en-US" sz="1600" dirty="0" smtClean="0"/>
              <a:t>, </a:t>
            </a:r>
            <a:r>
              <a:rPr lang="bs-Latn-BA" sz="1600" dirty="0" smtClean="0"/>
              <a:t>zatim je </a:t>
            </a:r>
            <a:r>
              <a:rPr lang="en-US" sz="1600" dirty="0" smtClean="0"/>
              <a:t>Sun </a:t>
            </a:r>
            <a:r>
              <a:rPr lang="bs-Latn-BA" sz="1600" dirty="0" smtClean="0"/>
              <a:t>prodan </a:t>
            </a:r>
            <a:r>
              <a:rPr lang="en-US" sz="1600" dirty="0" smtClean="0"/>
              <a:t>Oracle</a:t>
            </a:r>
            <a:r>
              <a:rPr lang="bs-Latn-BA" sz="1600" dirty="0" smtClean="0"/>
              <a:t>-u</a:t>
            </a:r>
            <a:r>
              <a:rPr lang="en-US" sz="1600" dirty="0" smtClean="0"/>
              <a:t>.</a:t>
            </a:r>
          </a:p>
          <a:p>
            <a:r>
              <a:rPr lang="en-US" sz="1600" dirty="0" smtClean="0"/>
              <a:t>Release MySQL 6.0 </a:t>
            </a:r>
            <a:r>
              <a:rPr lang="bs-Latn-BA" sz="1600" dirty="0" smtClean="0"/>
              <a:t>se nije dogodio</a:t>
            </a:r>
            <a:r>
              <a:rPr lang="en-US" sz="1600" dirty="0" smtClean="0"/>
              <a:t>.</a:t>
            </a:r>
            <a:endParaRPr lang="en-US" sz="1600" dirty="0"/>
          </a:p>
          <a:p>
            <a:endParaRPr lang="en-US" sz="1600" i="1" dirty="0" smtClean="0"/>
          </a:p>
          <a:p>
            <a:r>
              <a:rPr lang="bs-Latn-BA" sz="1600" i="1" dirty="0" smtClean="0"/>
              <a:t>Jedan od tvoraca </a:t>
            </a:r>
            <a:r>
              <a:rPr lang="en-US" sz="1600" i="1" dirty="0" err="1" smtClean="0"/>
              <a:t>MySQL</a:t>
            </a:r>
            <a:r>
              <a:rPr lang="bs-Latn-BA" sz="1600" i="1" dirty="0" smtClean="0"/>
              <a:t>-a je rekao</a:t>
            </a:r>
            <a:r>
              <a:rPr lang="en-US" sz="1600" i="1" dirty="0" smtClean="0"/>
              <a:t>:</a:t>
            </a:r>
          </a:p>
          <a:p>
            <a:r>
              <a:rPr lang="en-US" sz="1400" b="1" dirty="0" smtClean="0"/>
              <a:t>“</a:t>
            </a:r>
            <a:r>
              <a:rPr lang="bs-Latn-BA" sz="1400" b="1" dirty="0" smtClean="0"/>
              <a:t>Pomozite održati  </a:t>
            </a:r>
            <a:r>
              <a:rPr lang="en-US" sz="1400" b="1" dirty="0" smtClean="0"/>
              <a:t>Internet </a:t>
            </a:r>
            <a:r>
              <a:rPr lang="bs-Latn-BA" sz="1400" b="1" dirty="0" smtClean="0"/>
              <a:t>besplatnim</a:t>
            </a:r>
          </a:p>
          <a:p>
            <a:r>
              <a:rPr lang="bs-Latn-BA" sz="1400" dirty="0" smtClean="0"/>
              <a:t>Veliki dio </a:t>
            </a:r>
            <a:r>
              <a:rPr lang="en-US" sz="1400" dirty="0" smtClean="0"/>
              <a:t>Internet</a:t>
            </a:r>
            <a:r>
              <a:rPr lang="bs-Latn-BA" sz="1400" dirty="0" smtClean="0"/>
              <a:t>-a</a:t>
            </a:r>
            <a:r>
              <a:rPr lang="en-US" sz="1400" dirty="0" smtClean="0"/>
              <a:t> </a:t>
            </a:r>
            <a:r>
              <a:rPr lang="bs-Latn-BA" sz="1400" dirty="0" smtClean="0"/>
              <a:t> je izgrađen na </a:t>
            </a:r>
            <a:r>
              <a:rPr lang="en-US" sz="1400" dirty="0" smtClean="0"/>
              <a:t>LAMP </a:t>
            </a:r>
            <a:r>
              <a:rPr lang="bs-Latn-BA" sz="1400" dirty="0" smtClean="0"/>
              <a:t>-u</a:t>
            </a:r>
            <a:r>
              <a:rPr lang="en-US" sz="1400" dirty="0" smtClean="0"/>
              <a:t>(Linux</a:t>
            </a:r>
            <a:r>
              <a:rPr lang="en-US" sz="1400" dirty="0"/>
              <a:t>, Apache, </a:t>
            </a:r>
            <a:r>
              <a:rPr lang="en-US" sz="1400" dirty="0" err="1"/>
              <a:t>MySQL</a:t>
            </a:r>
            <a:r>
              <a:rPr lang="en-US" sz="1400" dirty="0"/>
              <a:t> </a:t>
            </a:r>
            <a:r>
              <a:rPr lang="bs-Latn-BA" sz="1400" dirty="0" smtClean="0"/>
              <a:t>i</a:t>
            </a:r>
            <a:r>
              <a:rPr lang="en-US" sz="1400" dirty="0" smtClean="0"/>
              <a:t> </a:t>
            </a:r>
            <a:r>
              <a:rPr lang="en-US" sz="1400" dirty="0"/>
              <a:t>PHP/Perl/Python). </a:t>
            </a:r>
            <a:r>
              <a:rPr lang="bs-Latn-BA" sz="1400" dirty="0" smtClean="0"/>
              <a:t>Sada</a:t>
            </a:r>
            <a:r>
              <a:rPr lang="en-US" sz="1400" dirty="0" smtClean="0"/>
              <a:t> </a:t>
            </a:r>
            <a:r>
              <a:rPr lang="en-US" sz="1400" dirty="0"/>
              <a:t>Oracle </a:t>
            </a:r>
            <a:r>
              <a:rPr lang="bs-Latn-BA" sz="1400" dirty="0" smtClean="0"/>
              <a:t>kupuje </a:t>
            </a:r>
            <a:r>
              <a:rPr lang="en-US" sz="1400" dirty="0" smtClean="0"/>
              <a:t>Sun</a:t>
            </a:r>
            <a:r>
              <a:rPr lang="en-US" sz="1400" dirty="0"/>
              <a:t>, </a:t>
            </a:r>
            <a:r>
              <a:rPr lang="bs-Latn-BA" sz="1400" dirty="0" smtClean="0"/>
              <a:t>koji posjeduje </a:t>
            </a:r>
            <a:r>
              <a:rPr lang="en-US" sz="1400" dirty="0" err="1" smtClean="0"/>
              <a:t>MySQL</a:t>
            </a:r>
            <a:r>
              <a:rPr lang="en-US" sz="1400" dirty="0"/>
              <a:t>.</a:t>
            </a:r>
            <a:br>
              <a:rPr lang="en-US" sz="1400" dirty="0"/>
            </a:br>
            <a:r>
              <a:rPr lang="en-US" sz="1400" dirty="0"/>
              <a:t/>
            </a:r>
            <a:br>
              <a:rPr lang="en-US" sz="1400" dirty="0"/>
            </a:br>
            <a:r>
              <a:rPr lang="bs-Latn-BA" sz="1400" dirty="0" smtClean="0"/>
              <a:t>Nije u interesu korisnika </a:t>
            </a:r>
            <a:r>
              <a:rPr lang="en-US" sz="1400" dirty="0" smtClean="0"/>
              <a:t>Internet</a:t>
            </a:r>
            <a:r>
              <a:rPr lang="bs-Latn-BA" sz="1400" dirty="0" smtClean="0"/>
              <a:t>a</a:t>
            </a:r>
            <a:r>
              <a:rPr lang="en-US" sz="1400" dirty="0" smtClean="0"/>
              <a:t> </a:t>
            </a:r>
            <a:r>
              <a:rPr lang="bs-Latn-BA" sz="1400" dirty="0" smtClean="0"/>
              <a:t>da je jedan ključni dio mreže posjedovan od strane  nekoga ko ima više da dobije time što će teško osakatiti i na duže staze </a:t>
            </a:r>
            <a:r>
              <a:rPr lang="bs-Latn-BA" sz="1400" b="1" dirty="0" smtClean="0"/>
              <a:t>čak i ubiti ga kao </a:t>
            </a:r>
            <a:r>
              <a:rPr lang="en-US" sz="1600" b="1" dirty="0" smtClean="0"/>
              <a:t>open </a:t>
            </a:r>
            <a:r>
              <a:rPr lang="en-US" sz="1600" b="1" dirty="0"/>
              <a:t>source </a:t>
            </a:r>
            <a:r>
              <a:rPr lang="en-US" sz="1400" dirty="0" smtClean="0"/>
              <a:t>pro</a:t>
            </a:r>
            <a:r>
              <a:rPr lang="bs-Latn-BA" sz="1400" dirty="0" smtClean="0"/>
              <a:t>izvod</a:t>
            </a:r>
            <a:r>
              <a:rPr lang="en-US" sz="1400" dirty="0" smtClean="0"/>
              <a:t> </a:t>
            </a:r>
            <a:r>
              <a:rPr lang="bs-Latn-BA" sz="1400" dirty="0" smtClean="0"/>
              <a:t>prije nego držati ga u životu</a:t>
            </a:r>
            <a:r>
              <a:rPr lang="en-US" sz="1400" dirty="0" smtClean="0"/>
              <a:t>.”</a:t>
            </a:r>
            <a:endParaRPr lang="en-US" sz="1400" dirty="0"/>
          </a:p>
          <a:p>
            <a:r>
              <a:rPr lang="en-US" sz="1200" dirty="0" smtClean="0">
                <a:hlinkClick r:id="rId5"/>
              </a:rPr>
              <a:t>http</a:t>
            </a:r>
            <a:r>
              <a:rPr lang="en-US" sz="1200" dirty="0">
                <a:hlinkClick r:id="rId5"/>
              </a:rPr>
              <a:t>://</a:t>
            </a:r>
            <a:r>
              <a:rPr lang="en-US" sz="1200" dirty="0" smtClean="0">
                <a:hlinkClick r:id="rId5"/>
              </a:rPr>
              <a:t>monty-says.blogspot.com/2009/12/help-keep-internet-free.html</a:t>
            </a:r>
            <a:r>
              <a:rPr lang="en-US" sz="1200" dirty="0" smtClean="0"/>
              <a:t> </a:t>
            </a:r>
            <a:endParaRPr lang="ru-RU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6553200" y="1066800"/>
            <a:ext cx="25146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Web &lt;&gt; </a:t>
            </a:r>
            <a:r>
              <a:rPr lang="en-US" sz="2800" b="1" dirty="0" err="1" smtClean="0"/>
              <a:t>Ent</a:t>
            </a:r>
            <a:endParaRPr lang="en-US" sz="2800" b="1" dirty="0" smtClean="0"/>
          </a:p>
          <a:p>
            <a:r>
              <a:rPr lang="en-US" dirty="0" err="1" smtClean="0"/>
              <a:t>MySQL</a:t>
            </a:r>
            <a:r>
              <a:rPr lang="en-US" dirty="0" smtClean="0"/>
              <a:t> </a:t>
            </a:r>
            <a:r>
              <a:rPr lang="bs-Latn-BA" dirty="0" smtClean="0"/>
              <a:t>još uvije nema besplatni </a:t>
            </a:r>
            <a:r>
              <a:rPr lang="en-US" dirty="0" smtClean="0"/>
              <a:t>DB engine </a:t>
            </a:r>
            <a:r>
              <a:rPr lang="bs-Latn-BA" dirty="0" smtClean="0"/>
              <a:t>koji bi bio njihov </a:t>
            </a:r>
            <a:r>
              <a:rPr lang="en-US" dirty="0" smtClean="0"/>
              <a:t>enterprise </a:t>
            </a:r>
            <a:r>
              <a:rPr lang="bs-Latn-BA" dirty="0" smtClean="0"/>
              <a:t>sloj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sz="1600" dirty="0" smtClean="0"/>
              <a:t>Maria – </a:t>
            </a:r>
            <a:r>
              <a:rPr lang="bs-Latn-BA" sz="1600" dirty="0" smtClean="0"/>
              <a:t>nije objavljen</a:t>
            </a:r>
            <a:r>
              <a:rPr lang="en-US" sz="1600" dirty="0" smtClean="0"/>
              <a:t>.</a:t>
            </a:r>
          </a:p>
          <a:p>
            <a:r>
              <a:rPr lang="en-US" sz="1600" dirty="0" smtClean="0"/>
              <a:t>Falcon – </a:t>
            </a:r>
            <a:r>
              <a:rPr lang="bs-Latn-BA" sz="1600" dirty="0" smtClean="0"/>
              <a:t>nije objavljen</a:t>
            </a:r>
            <a:r>
              <a:rPr lang="en-US" sz="1600" dirty="0" smtClean="0"/>
              <a:t>.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667500" y="4038600"/>
            <a:ext cx="2286000" cy="211371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b="1" dirty="0" smtClean="0"/>
              <a:t>Firebird </a:t>
            </a:r>
            <a:r>
              <a:rPr lang="bs-Latn-BA" b="1" dirty="0" smtClean="0"/>
              <a:t>je istinski</a:t>
            </a:r>
            <a:r>
              <a:rPr lang="en-US" b="1" dirty="0" smtClean="0"/>
              <a:t> </a:t>
            </a:r>
            <a:r>
              <a:rPr lang="en-US" b="1" dirty="0"/>
              <a:t>open </a:t>
            </a:r>
            <a:r>
              <a:rPr lang="en-US" b="1" dirty="0" smtClean="0"/>
              <a:t>source</a:t>
            </a:r>
            <a:r>
              <a:rPr lang="en-US" sz="1600" dirty="0" smtClean="0"/>
              <a:t>:</a:t>
            </a:r>
          </a:p>
          <a:p>
            <a:pPr marL="285750" indent="-285750">
              <a:buFontTx/>
              <a:buChar char="-"/>
            </a:pPr>
            <a:r>
              <a:rPr lang="en-US" sz="1600" dirty="0" smtClean="0"/>
              <a:t>Mozilla-</a:t>
            </a:r>
            <a:r>
              <a:rPr lang="en-US" sz="1600" dirty="0" err="1" smtClean="0"/>
              <a:t>ba</a:t>
            </a:r>
            <a:r>
              <a:rPr lang="bs-Latn-BA" sz="1600" dirty="0" smtClean="0"/>
              <a:t>zirana </a:t>
            </a:r>
            <a:r>
              <a:rPr lang="en-US" sz="1600" dirty="0" err="1" smtClean="0"/>
              <a:t>licen</a:t>
            </a:r>
            <a:r>
              <a:rPr lang="bs-Latn-BA" sz="1600" dirty="0" smtClean="0"/>
              <a:t>ca</a:t>
            </a:r>
            <a:r>
              <a:rPr lang="en-US" sz="1600" dirty="0" smtClean="0"/>
              <a:t>, a</a:t>
            </a:r>
            <a:r>
              <a:rPr lang="bs-Latn-BA" sz="1600" dirty="0" smtClean="0"/>
              <a:t>p</a:t>
            </a:r>
            <a:r>
              <a:rPr lang="en-US" sz="1600" dirty="0" err="1" smtClean="0"/>
              <a:t>solut</a:t>
            </a:r>
            <a:r>
              <a:rPr lang="bs-Latn-BA" sz="1600" dirty="0" smtClean="0"/>
              <a:t>no</a:t>
            </a:r>
            <a:r>
              <a:rPr lang="en-US" sz="1600" dirty="0" smtClean="0"/>
              <a:t> </a:t>
            </a:r>
            <a:r>
              <a:rPr lang="bs-Latn-BA" sz="1600" dirty="0" smtClean="0"/>
              <a:t>bez ograničenja</a:t>
            </a:r>
            <a:endParaRPr lang="en-US" sz="1600" dirty="0" smtClean="0"/>
          </a:p>
          <a:p>
            <a:pPr marL="285750" indent="-285750">
              <a:buFontTx/>
              <a:buChar char="-"/>
            </a:pPr>
            <a:r>
              <a:rPr lang="bs-Latn-BA" sz="1600" dirty="0" smtClean="0"/>
              <a:t>Nema dvostruke licence ili ograničenja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23736892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www.MindTheBird.com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152400"/>
            <a:ext cx="8915400" cy="707886"/>
          </a:xfrm>
          <a:prstGeom prst="rect">
            <a:avLst/>
          </a:prstGeom>
          <a:solidFill>
            <a:srgbClr val="FFFFFF">
              <a:alpha val="75000"/>
            </a:srgb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4000" dirty="0" err="1" smtClean="0"/>
              <a:t>InterBase</a:t>
            </a:r>
            <a:r>
              <a:rPr lang="en-US" sz="4000" dirty="0" smtClean="0"/>
              <a:t> </a:t>
            </a:r>
            <a:r>
              <a:rPr lang="bs-Latn-BA" sz="4000" dirty="0" smtClean="0"/>
              <a:t>Tačke razmatranja</a:t>
            </a:r>
            <a:endParaRPr lang="en-US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0392" y="1066800"/>
            <a:ext cx="2895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2400" b="1" dirty="0" smtClean="0"/>
              <a:t>Cijena</a:t>
            </a:r>
            <a:endParaRPr lang="en-US" sz="2400" b="1" dirty="0" smtClean="0"/>
          </a:p>
          <a:p>
            <a:r>
              <a:rPr lang="en-US" dirty="0" err="1" smtClean="0"/>
              <a:t>InterBase</a:t>
            </a:r>
            <a:r>
              <a:rPr lang="en-US" dirty="0" smtClean="0"/>
              <a:t> </a:t>
            </a:r>
            <a:r>
              <a:rPr lang="bs-Latn-BA" dirty="0" smtClean="0"/>
              <a:t>je </a:t>
            </a:r>
            <a:r>
              <a:rPr lang="en-US" dirty="0" smtClean="0"/>
              <a:t>proprietary pro</a:t>
            </a:r>
            <a:r>
              <a:rPr lang="bs-Latn-BA" dirty="0" smtClean="0"/>
              <a:t>izvod</a:t>
            </a:r>
            <a:r>
              <a:rPr lang="en-US" dirty="0" smtClean="0"/>
              <a:t>. </a:t>
            </a:r>
          </a:p>
          <a:p>
            <a:r>
              <a:rPr lang="bs-Latn-BA" dirty="0" smtClean="0"/>
              <a:t>Cijene možete naći ovdje </a:t>
            </a:r>
            <a:r>
              <a:rPr lang="en-US" dirty="0" smtClean="0">
                <a:hlinkClick r:id="rId4"/>
              </a:rPr>
              <a:t>http</a:t>
            </a:r>
            <a:r>
              <a:rPr lang="en-US" dirty="0">
                <a:hlinkClick r:id="rId4"/>
              </a:rPr>
              <a:t>://</a:t>
            </a:r>
            <a:r>
              <a:rPr lang="en-US" dirty="0" smtClean="0">
                <a:hlinkClick r:id="rId4"/>
              </a:rPr>
              <a:t>www.embarcadero.com/buy-now.php</a:t>
            </a:r>
            <a:r>
              <a:rPr lang="en-US" dirty="0" smtClean="0"/>
              <a:t> </a:t>
            </a:r>
          </a:p>
          <a:p>
            <a:r>
              <a:rPr lang="bs-Latn-BA" dirty="0" smtClean="0"/>
              <a:t>Cijene se računaju kao</a:t>
            </a:r>
            <a:endParaRPr lang="en-US" dirty="0" smtClean="0"/>
          </a:p>
          <a:p>
            <a:pPr marL="342900" indent="-342900">
              <a:buAutoNum type="arabicParenR"/>
            </a:pPr>
            <a:r>
              <a:rPr lang="en-US" dirty="0" smtClean="0"/>
              <a:t>Server + #*Clients</a:t>
            </a:r>
          </a:p>
          <a:p>
            <a:pPr marL="342900" indent="-342900">
              <a:buAutoNum type="arabicParenR"/>
            </a:pPr>
            <a:r>
              <a:rPr lang="en-US" dirty="0" smtClean="0"/>
              <a:t>Unlimited license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216322" y="1066800"/>
            <a:ext cx="274320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2000" b="1" dirty="0" smtClean="0"/>
              <a:t>Jednostavna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migra</a:t>
            </a:r>
            <a:r>
              <a:rPr lang="bs-Latn-BA" sz="2000" b="1" dirty="0" smtClean="0"/>
              <a:t>cija na</a:t>
            </a:r>
            <a:r>
              <a:rPr lang="en-US" sz="2000" b="1" dirty="0" smtClean="0"/>
              <a:t> Firebird</a:t>
            </a:r>
          </a:p>
          <a:p>
            <a:r>
              <a:rPr lang="en-US" dirty="0" smtClean="0"/>
              <a:t>Modern</a:t>
            </a:r>
            <a:r>
              <a:rPr lang="bs-Latn-BA" dirty="0" smtClean="0"/>
              <a:t>i</a:t>
            </a:r>
            <a:r>
              <a:rPr lang="en-US" dirty="0" smtClean="0"/>
              <a:t> InterBase 2009 </a:t>
            </a:r>
            <a:r>
              <a:rPr lang="bs-Latn-BA" dirty="0" smtClean="0"/>
              <a:t>i</a:t>
            </a:r>
            <a:r>
              <a:rPr lang="en-US" dirty="0" smtClean="0"/>
              <a:t> Firebird 2.5 </a:t>
            </a:r>
            <a:r>
              <a:rPr lang="bs-Latn-BA" dirty="0" smtClean="0"/>
              <a:t>su nasljednici </a:t>
            </a:r>
            <a:r>
              <a:rPr lang="en-US" dirty="0" err="1" smtClean="0"/>
              <a:t>InterBase</a:t>
            </a:r>
            <a:r>
              <a:rPr lang="bs-Latn-BA" dirty="0" smtClean="0"/>
              <a:t>-a</a:t>
            </a:r>
            <a:r>
              <a:rPr lang="en-US" dirty="0" smtClean="0"/>
              <a:t> 6 (</a:t>
            </a:r>
            <a:r>
              <a:rPr lang="bs-Latn-BA" dirty="0" smtClean="0"/>
              <a:t>objavljenog </a:t>
            </a:r>
            <a:r>
              <a:rPr lang="en-US" dirty="0" smtClean="0"/>
              <a:t>2000</a:t>
            </a:r>
            <a:r>
              <a:rPr lang="bs-Latn-BA" dirty="0" smtClean="0"/>
              <a:t>-te god.</a:t>
            </a:r>
            <a:r>
              <a:rPr lang="en-US" dirty="0" smtClean="0"/>
              <a:t>). </a:t>
            </a:r>
          </a:p>
          <a:p>
            <a:r>
              <a:rPr lang="bs-Latn-BA" dirty="0" smtClean="0"/>
              <a:t>Oni još uvijek imaju mnoge slične osobine</a:t>
            </a:r>
            <a:r>
              <a:rPr lang="en-US" dirty="0" smtClean="0"/>
              <a:t>. </a:t>
            </a:r>
          </a:p>
          <a:p>
            <a:r>
              <a:rPr lang="bs-Latn-BA" dirty="0" smtClean="0"/>
              <a:t>Ako imate </a:t>
            </a:r>
            <a:r>
              <a:rPr lang="en-US" dirty="0" err="1" smtClean="0"/>
              <a:t>InterBase</a:t>
            </a:r>
            <a:r>
              <a:rPr lang="en-US" dirty="0" smtClean="0"/>
              <a:t> </a:t>
            </a:r>
            <a:r>
              <a:rPr lang="en-US" dirty="0" err="1" smtClean="0"/>
              <a:t>apli</a:t>
            </a:r>
            <a:r>
              <a:rPr lang="bs-Latn-BA" dirty="0" smtClean="0"/>
              <a:t>ka</a:t>
            </a:r>
            <a:r>
              <a:rPr lang="en-US" dirty="0" smtClean="0"/>
              <a:t>c</a:t>
            </a:r>
            <a:r>
              <a:rPr lang="bs-Latn-BA" dirty="0" smtClean="0"/>
              <a:t>iju</a:t>
            </a:r>
            <a:r>
              <a:rPr lang="en-US" dirty="0" smtClean="0"/>
              <a:t>, </a:t>
            </a:r>
            <a:r>
              <a:rPr lang="bs-Latn-BA" dirty="0" smtClean="0"/>
              <a:t>jednostavnije je migrirati je na </a:t>
            </a:r>
            <a:r>
              <a:rPr lang="en-US" dirty="0" smtClean="0"/>
              <a:t>Firebird, </a:t>
            </a:r>
            <a:r>
              <a:rPr lang="bs-Latn-BA" dirty="0" smtClean="0"/>
              <a:t>nego na bilo koji drugi </a:t>
            </a:r>
            <a:r>
              <a:rPr lang="en-US" dirty="0" smtClean="0"/>
              <a:t>DBMS.</a:t>
            </a:r>
            <a:endParaRPr lang="ru-RU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300392" y="4105142"/>
            <a:ext cx="2743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2000" b="1" dirty="0" smtClean="0"/>
              <a:t>“Nečujna” </a:t>
            </a:r>
            <a:r>
              <a:rPr lang="en-US" sz="2000" b="1" dirty="0" err="1" smtClean="0"/>
              <a:t>instala</a:t>
            </a:r>
            <a:r>
              <a:rPr lang="bs-Latn-BA" sz="2000" b="1" dirty="0" smtClean="0"/>
              <a:t>cija</a:t>
            </a:r>
            <a:endParaRPr lang="en-US" sz="2000" b="1" dirty="0" smtClean="0"/>
          </a:p>
          <a:p>
            <a:r>
              <a:rPr lang="bs-Latn-BA" sz="2000" dirty="0" smtClean="0"/>
              <a:t>Da bi mogli napraviti takvu instalaciju</a:t>
            </a:r>
            <a:r>
              <a:rPr lang="en-US" sz="2000" dirty="0" smtClean="0"/>
              <a:t> (</a:t>
            </a:r>
            <a:r>
              <a:rPr lang="bs-Latn-BA" sz="2000" dirty="0" smtClean="0"/>
              <a:t>bez aktivacije</a:t>
            </a:r>
            <a:r>
              <a:rPr lang="en-US" sz="2000" dirty="0" smtClean="0"/>
              <a:t>) ISV </a:t>
            </a:r>
            <a:r>
              <a:rPr lang="bs-Latn-BA" sz="2000" dirty="0" smtClean="0"/>
              <a:t>mora potpisati </a:t>
            </a:r>
            <a:r>
              <a:rPr lang="en-US" sz="2000" dirty="0" smtClean="0"/>
              <a:t>Value Added Reseller (VAR) </a:t>
            </a:r>
            <a:r>
              <a:rPr lang="bs-Latn-BA" sz="2000" dirty="0" smtClean="0"/>
              <a:t>ugovor sa jakim obavezama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31" name="TextBox 30"/>
          <p:cNvSpPr txBox="1"/>
          <p:nvPr/>
        </p:nvSpPr>
        <p:spPr>
          <a:xfrm>
            <a:off x="6324600" y="1143001"/>
            <a:ext cx="2743200" cy="3962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N</a:t>
            </a:r>
            <a:r>
              <a:rPr lang="bs-Latn-BA" sz="2000" b="1" dirty="0" smtClean="0"/>
              <a:t>ema</a:t>
            </a:r>
            <a:r>
              <a:rPr lang="en-US" sz="2000" b="1" dirty="0" smtClean="0"/>
              <a:t> 64-bit </a:t>
            </a:r>
            <a:r>
              <a:rPr lang="bs-Latn-BA" sz="2000" b="1" dirty="0" smtClean="0"/>
              <a:t>podršku</a:t>
            </a:r>
            <a:endParaRPr lang="en-US" sz="2000" b="1" dirty="0" smtClean="0"/>
          </a:p>
          <a:p>
            <a:r>
              <a:rPr lang="bs-Latn-BA" dirty="0" smtClean="0"/>
              <a:t>Nedostatak </a:t>
            </a:r>
            <a:r>
              <a:rPr lang="en-US" dirty="0" smtClean="0"/>
              <a:t>64-bit</a:t>
            </a:r>
            <a:r>
              <a:rPr lang="bs-Latn-BA" dirty="0" smtClean="0"/>
              <a:t>ne</a:t>
            </a:r>
            <a:r>
              <a:rPr lang="en-US" dirty="0" smtClean="0"/>
              <a:t> </a:t>
            </a:r>
            <a:r>
              <a:rPr lang="bs-Latn-BA" dirty="0" smtClean="0"/>
              <a:t>podrške ne dozvoljava punu upotrebu </a:t>
            </a:r>
            <a:r>
              <a:rPr lang="en-US" dirty="0" smtClean="0"/>
              <a:t>modern</a:t>
            </a:r>
            <a:r>
              <a:rPr lang="bs-Latn-BA" dirty="0" smtClean="0"/>
              <a:t>og </a:t>
            </a:r>
            <a:r>
              <a:rPr lang="en-US" dirty="0" smtClean="0"/>
              <a:t>hardware</a:t>
            </a:r>
            <a:r>
              <a:rPr lang="bs-Latn-BA" dirty="0" smtClean="0"/>
              <a:t>-a</a:t>
            </a:r>
            <a:r>
              <a:rPr lang="en-US" dirty="0" smtClean="0"/>
              <a:t> </a:t>
            </a:r>
            <a:r>
              <a:rPr lang="bs-Latn-BA" dirty="0" smtClean="0"/>
              <a:t>i</a:t>
            </a:r>
            <a:r>
              <a:rPr lang="en-US" dirty="0" smtClean="0"/>
              <a:t> software</a:t>
            </a:r>
            <a:r>
              <a:rPr lang="bs-Latn-BA" dirty="0" smtClean="0"/>
              <a:t>-a</a:t>
            </a:r>
            <a:r>
              <a:rPr lang="en-US" dirty="0" smtClean="0"/>
              <a:t>.</a:t>
            </a:r>
          </a:p>
          <a:p>
            <a:r>
              <a:rPr lang="bs-Latn-BA" sz="2000" b="1" dirty="0" smtClean="0"/>
              <a:t>Manje </a:t>
            </a:r>
            <a:r>
              <a:rPr lang="en-US" sz="2000" b="1" dirty="0" err="1" smtClean="0"/>
              <a:t>arhite</a:t>
            </a:r>
            <a:r>
              <a:rPr lang="bs-Latn-BA" sz="2000" b="1" dirty="0" smtClean="0"/>
              <a:t>ktura</a:t>
            </a:r>
            <a:endParaRPr lang="en-US" sz="2000" b="1" dirty="0" smtClean="0"/>
          </a:p>
          <a:p>
            <a:r>
              <a:rPr lang="en-US" dirty="0" err="1" smtClean="0"/>
              <a:t>InterBase</a:t>
            </a:r>
            <a:r>
              <a:rPr lang="en-US" dirty="0" smtClean="0"/>
              <a:t> </a:t>
            </a:r>
            <a:r>
              <a:rPr lang="bs-Latn-BA" dirty="0" smtClean="0"/>
              <a:t>nema </a:t>
            </a:r>
            <a:r>
              <a:rPr lang="en-US" dirty="0" err="1" smtClean="0"/>
              <a:t>SuperClassic</a:t>
            </a:r>
            <a:r>
              <a:rPr lang="en-US" dirty="0" smtClean="0"/>
              <a:t> </a:t>
            </a:r>
            <a:r>
              <a:rPr lang="bs-Latn-BA" dirty="0" smtClean="0"/>
              <a:t>i</a:t>
            </a:r>
            <a:r>
              <a:rPr lang="en-US" dirty="0" smtClean="0"/>
              <a:t> Classic </a:t>
            </a:r>
            <a:r>
              <a:rPr lang="en-US" dirty="0" err="1" smtClean="0"/>
              <a:t>arhite</a:t>
            </a:r>
            <a:r>
              <a:rPr lang="bs-Latn-BA" dirty="0" smtClean="0"/>
              <a:t>kture</a:t>
            </a:r>
            <a:r>
              <a:rPr lang="en-US" dirty="0" smtClean="0"/>
              <a:t>.</a:t>
            </a:r>
          </a:p>
          <a:p>
            <a:r>
              <a:rPr lang="bs-Latn-BA" sz="2000" b="1" dirty="0" smtClean="0"/>
              <a:t>Manje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operati</a:t>
            </a:r>
            <a:r>
              <a:rPr lang="bs-Latn-BA" sz="2000" b="1" dirty="0" smtClean="0"/>
              <a:t>vnih </a:t>
            </a:r>
            <a:r>
              <a:rPr lang="en-US" sz="2000" b="1" dirty="0" smtClean="0"/>
              <a:t>s</a:t>
            </a:r>
            <a:r>
              <a:rPr lang="bs-Latn-BA" sz="2000" b="1" dirty="0" smtClean="0"/>
              <a:t>i</a:t>
            </a:r>
            <a:r>
              <a:rPr lang="en-US" sz="2000" b="1" dirty="0" smtClean="0"/>
              <a:t>stem</a:t>
            </a:r>
            <a:r>
              <a:rPr lang="bs-Latn-BA" sz="2000" b="1" dirty="0" smtClean="0"/>
              <a:t>a</a:t>
            </a:r>
            <a:endParaRPr lang="en-US" sz="2000" b="1" dirty="0" smtClean="0"/>
          </a:p>
          <a:p>
            <a:r>
              <a:rPr lang="en-US" dirty="0" err="1" smtClean="0"/>
              <a:t>InterBase</a:t>
            </a:r>
            <a:r>
              <a:rPr lang="en-US" dirty="0" smtClean="0"/>
              <a:t> </a:t>
            </a:r>
            <a:r>
              <a:rPr lang="bs-Latn-BA" dirty="0" smtClean="0"/>
              <a:t>ne podržava </a:t>
            </a:r>
            <a:r>
              <a:rPr lang="en-US" dirty="0" smtClean="0"/>
              <a:t>FreeBSD </a:t>
            </a:r>
            <a:r>
              <a:rPr lang="bs-Latn-BA" dirty="0" smtClean="0"/>
              <a:t>i </a:t>
            </a:r>
            <a:r>
              <a:rPr lang="en-US" dirty="0" smtClean="0"/>
              <a:t>HP-UX.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276600" y="5105400"/>
            <a:ext cx="5486400" cy="1200329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err="1" smtClean="0"/>
              <a:t>InterBase</a:t>
            </a:r>
            <a:r>
              <a:rPr lang="en-US" dirty="0" smtClean="0"/>
              <a:t> </a:t>
            </a:r>
            <a:r>
              <a:rPr lang="bs-Latn-BA" dirty="0" smtClean="0"/>
              <a:t>više nije </a:t>
            </a:r>
            <a:r>
              <a:rPr lang="en-US" dirty="0" smtClean="0"/>
              <a:t>Open Source.</a:t>
            </a:r>
          </a:p>
          <a:p>
            <a:r>
              <a:rPr lang="bs-Latn-BA" dirty="0" smtClean="0"/>
              <a:t>Vi morate ozbiljno prebrojati stvarne prednosti i nedostatke  proizvoda koji nije </a:t>
            </a:r>
            <a:r>
              <a:rPr lang="en-US" dirty="0" smtClean="0"/>
              <a:t>open-source, </a:t>
            </a:r>
            <a:r>
              <a:rPr lang="bs-Latn-BA" dirty="0" smtClean="0"/>
              <a:t>i koji ima tako usješnog konkurenta kao što je </a:t>
            </a:r>
            <a:r>
              <a:rPr lang="en-US" dirty="0" smtClean="0"/>
              <a:t>Firebird.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189315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www.MindTheBird.com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152400"/>
            <a:ext cx="8915400" cy="707886"/>
          </a:xfrm>
          <a:prstGeom prst="rect">
            <a:avLst/>
          </a:prstGeom>
          <a:solidFill>
            <a:srgbClr val="FFFFFF">
              <a:alpha val="75000"/>
            </a:srgb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4000" dirty="0" err="1" smtClean="0"/>
              <a:t>PostgreSQL</a:t>
            </a:r>
            <a:r>
              <a:rPr lang="en-US" sz="4000" dirty="0" smtClean="0"/>
              <a:t> </a:t>
            </a:r>
            <a:r>
              <a:rPr lang="bs-Latn-BA" sz="4000" dirty="0" smtClean="0"/>
              <a:t>Tačke razmatranja</a:t>
            </a:r>
            <a:endParaRPr lang="en-US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0392" y="1143000"/>
            <a:ext cx="2895600" cy="53141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PostgreSQL</a:t>
            </a:r>
            <a:r>
              <a:rPr lang="en-US" sz="2400" b="1" dirty="0" smtClean="0"/>
              <a:t> </a:t>
            </a:r>
            <a:r>
              <a:rPr lang="bs-Latn-BA" sz="2400" b="1" dirty="0" smtClean="0"/>
              <a:t>je</a:t>
            </a:r>
            <a:r>
              <a:rPr lang="en-US" sz="2400" b="1" dirty="0" smtClean="0"/>
              <a:t> cool</a:t>
            </a:r>
          </a:p>
          <a:p>
            <a:r>
              <a:rPr lang="bs-Latn-BA" dirty="0" smtClean="0"/>
              <a:t>Između ostalih </a:t>
            </a:r>
            <a:r>
              <a:rPr lang="en-US" dirty="0" smtClean="0"/>
              <a:t>open source </a:t>
            </a:r>
            <a:r>
              <a:rPr lang="bs-Latn-BA" dirty="0" smtClean="0"/>
              <a:t>baza, </a:t>
            </a:r>
            <a:r>
              <a:rPr lang="en-US" dirty="0" err="1" smtClean="0"/>
              <a:t>PostgreSQL</a:t>
            </a:r>
            <a:r>
              <a:rPr lang="en-US" dirty="0" smtClean="0"/>
              <a:t> </a:t>
            </a:r>
            <a:r>
              <a:rPr lang="bs-Latn-BA" dirty="0" smtClean="0"/>
              <a:t>je zaista </a:t>
            </a:r>
            <a:r>
              <a:rPr lang="en-US" dirty="0" smtClean="0"/>
              <a:t>full-blown, </a:t>
            </a:r>
            <a:r>
              <a:rPr lang="bs-Latn-BA" dirty="0" smtClean="0"/>
              <a:t>i zreo je kao i </a:t>
            </a:r>
            <a:r>
              <a:rPr lang="en-US" dirty="0" smtClean="0"/>
              <a:t>Firebird.</a:t>
            </a:r>
          </a:p>
          <a:p>
            <a:r>
              <a:rPr lang="bs-Latn-BA" dirty="0" smtClean="0"/>
              <a:t>On takođe koristi </a:t>
            </a:r>
            <a:r>
              <a:rPr lang="en-US" dirty="0" smtClean="0"/>
              <a:t>multi-genera</a:t>
            </a:r>
            <a:r>
              <a:rPr lang="bs-Latn-BA" dirty="0" smtClean="0"/>
              <a:t>cijsku </a:t>
            </a:r>
            <a:r>
              <a:rPr lang="en-US" dirty="0" err="1" smtClean="0"/>
              <a:t>arhite</a:t>
            </a:r>
            <a:r>
              <a:rPr lang="bs-Latn-BA" dirty="0" smtClean="0"/>
              <a:t>kturu</a:t>
            </a:r>
            <a:r>
              <a:rPr lang="en-US" dirty="0" smtClean="0"/>
              <a:t>, </a:t>
            </a:r>
            <a:r>
              <a:rPr lang="bs-Latn-BA" dirty="0" smtClean="0"/>
              <a:t>i ima dosta varijanti i dodataka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PostgreSQL</a:t>
            </a:r>
            <a:r>
              <a:rPr lang="en-US" dirty="0" smtClean="0"/>
              <a:t> </a:t>
            </a:r>
            <a:r>
              <a:rPr lang="bs-Latn-BA" dirty="0" smtClean="0"/>
              <a:t>je široko zastupljen u mnogim </a:t>
            </a:r>
            <a:r>
              <a:rPr lang="en-US" dirty="0" smtClean="0"/>
              <a:t>web-</a:t>
            </a:r>
            <a:r>
              <a:rPr lang="en-US" dirty="0" err="1" smtClean="0"/>
              <a:t>apli</a:t>
            </a:r>
            <a:r>
              <a:rPr lang="bs-Latn-BA" dirty="0" smtClean="0"/>
              <a:t>ka</a:t>
            </a:r>
            <a:r>
              <a:rPr lang="en-US" dirty="0" smtClean="0"/>
              <a:t>c</a:t>
            </a:r>
            <a:r>
              <a:rPr lang="bs-Latn-BA" dirty="0" smtClean="0"/>
              <a:t>ijama i prihvaćen od strane nekoliko velikih preduzeća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b="1" dirty="0" smtClean="0"/>
              <a:t>Firebird </a:t>
            </a:r>
            <a:r>
              <a:rPr lang="bs-Latn-BA" b="1" dirty="0" smtClean="0"/>
              <a:t>i</a:t>
            </a:r>
            <a:r>
              <a:rPr lang="en-US" b="1" dirty="0" smtClean="0"/>
              <a:t> </a:t>
            </a:r>
            <a:r>
              <a:rPr lang="en-US" b="1" dirty="0" err="1" smtClean="0"/>
              <a:t>PostgreSQL</a:t>
            </a:r>
            <a:r>
              <a:rPr lang="en-US" b="1" dirty="0" smtClean="0"/>
              <a:t> </a:t>
            </a:r>
            <a:r>
              <a:rPr lang="bs-Latn-BA" b="1" dirty="0" smtClean="0"/>
              <a:t>su istinski </a:t>
            </a:r>
            <a:r>
              <a:rPr lang="en-US" b="1" dirty="0" smtClean="0"/>
              <a:t>open source </a:t>
            </a:r>
            <a:r>
              <a:rPr lang="en-US" b="1" dirty="0" err="1" smtClean="0"/>
              <a:t>proje</a:t>
            </a:r>
            <a:r>
              <a:rPr lang="bs-Latn-BA" b="1" dirty="0" smtClean="0"/>
              <a:t>kti</a:t>
            </a:r>
            <a:r>
              <a:rPr lang="en-US" b="1" dirty="0" smtClean="0"/>
              <a:t>.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352800" y="1219200"/>
            <a:ext cx="32004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N</a:t>
            </a:r>
            <a:r>
              <a:rPr lang="bs-Latn-BA" sz="2400" b="1" dirty="0" smtClean="0"/>
              <a:t>ema</a:t>
            </a:r>
            <a:r>
              <a:rPr lang="en-US" sz="2400" b="1" dirty="0" smtClean="0"/>
              <a:t> embedded </a:t>
            </a:r>
            <a:r>
              <a:rPr lang="en-US" sz="2400" b="1" dirty="0" err="1" smtClean="0"/>
              <a:t>ver</a:t>
            </a:r>
            <a:r>
              <a:rPr lang="bs-Latn-BA" sz="2400" b="1" dirty="0" smtClean="0"/>
              <a:t>ziju</a:t>
            </a:r>
            <a:endParaRPr lang="en-US" sz="2400" b="1" dirty="0" smtClean="0"/>
          </a:p>
          <a:p>
            <a:r>
              <a:rPr lang="en-US" dirty="0" err="1" smtClean="0"/>
              <a:t>PostgreSQL</a:t>
            </a:r>
            <a:r>
              <a:rPr lang="en-US" dirty="0" smtClean="0"/>
              <a:t> </a:t>
            </a:r>
            <a:r>
              <a:rPr lang="bs-Latn-BA" dirty="0" smtClean="0"/>
              <a:t>nema </a:t>
            </a:r>
            <a:r>
              <a:rPr lang="en-US" dirty="0" smtClean="0"/>
              <a:t>embedded </a:t>
            </a:r>
            <a:r>
              <a:rPr lang="en-US" dirty="0" err="1" smtClean="0"/>
              <a:t>ver</a:t>
            </a:r>
            <a:r>
              <a:rPr lang="bs-Latn-BA" dirty="0" smtClean="0"/>
              <a:t>z</a:t>
            </a:r>
            <a:r>
              <a:rPr lang="en-US" dirty="0" err="1" smtClean="0"/>
              <a:t>i</a:t>
            </a:r>
            <a:r>
              <a:rPr lang="bs-Latn-BA" dirty="0" smtClean="0"/>
              <a:t>ju</a:t>
            </a:r>
            <a:r>
              <a:rPr lang="en-US" dirty="0" smtClean="0"/>
              <a:t>, </a:t>
            </a:r>
            <a:r>
              <a:rPr lang="bs-Latn-BA" dirty="0" smtClean="0"/>
              <a:t>pa morate koristiti neku drugu bazu</a:t>
            </a:r>
            <a:r>
              <a:rPr lang="en-US" dirty="0" smtClean="0"/>
              <a:t> (Firebird?) </a:t>
            </a:r>
            <a:r>
              <a:rPr lang="bs-Latn-BA" dirty="0" smtClean="0"/>
              <a:t>za </a:t>
            </a:r>
            <a:r>
              <a:rPr lang="en-US" dirty="0" smtClean="0"/>
              <a:t>lightweight </a:t>
            </a:r>
            <a:r>
              <a:rPr lang="en-US" dirty="0" err="1" smtClean="0"/>
              <a:t>ver</a:t>
            </a:r>
            <a:r>
              <a:rPr lang="bs-Latn-BA" dirty="0" smtClean="0"/>
              <a:t>ziju Vaše aplikacije</a:t>
            </a:r>
            <a:r>
              <a:rPr lang="en-US" dirty="0" smtClean="0"/>
              <a:t>.</a:t>
            </a:r>
            <a:endParaRPr lang="en-US" b="1" dirty="0" smtClean="0"/>
          </a:p>
          <a:p>
            <a:r>
              <a:rPr lang="en-US" sz="2400" b="1" dirty="0" err="1" smtClean="0"/>
              <a:t>Instala</a:t>
            </a:r>
            <a:r>
              <a:rPr lang="bs-Latn-BA" sz="2400" b="1" dirty="0" smtClean="0"/>
              <a:t>cija</a:t>
            </a:r>
            <a:r>
              <a:rPr lang="en-US" sz="2400" b="1" dirty="0" smtClean="0"/>
              <a:t> &amp; </a:t>
            </a:r>
            <a:r>
              <a:rPr lang="en-US" sz="2400" b="1" dirty="0" err="1" smtClean="0"/>
              <a:t>Configura</a:t>
            </a:r>
            <a:r>
              <a:rPr lang="bs-Latn-BA" sz="2400" b="1" dirty="0" smtClean="0"/>
              <a:t>cija</a:t>
            </a:r>
            <a:endParaRPr lang="en-US" sz="2400" b="1" dirty="0" smtClean="0"/>
          </a:p>
          <a:p>
            <a:r>
              <a:rPr lang="en-US" dirty="0" err="1" smtClean="0"/>
              <a:t>Instal</a:t>
            </a:r>
            <a:r>
              <a:rPr lang="bs-Latn-BA" dirty="0" smtClean="0"/>
              <a:t>acija </a:t>
            </a:r>
            <a:r>
              <a:rPr lang="en-US" dirty="0" err="1" smtClean="0"/>
              <a:t>PostgreSQL</a:t>
            </a:r>
            <a:r>
              <a:rPr lang="en-US" dirty="0" smtClean="0"/>
              <a:t> </a:t>
            </a:r>
            <a:r>
              <a:rPr lang="bs-Latn-BA" dirty="0" smtClean="0"/>
              <a:t>–a zahtjeva više truda nego </a:t>
            </a:r>
            <a:r>
              <a:rPr lang="en-US" dirty="0" smtClean="0"/>
              <a:t>Firebird, </a:t>
            </a:r>
            <a:r>
              <a:rPr lang="bs-Latn-BA" dirty="0" smtClean="0"/>
              <a:t>pa će biti teže upakovati </a:t>
            </a:r>
            <a:r>
              <a:rPr lang="en-US" dirty="0" err="1" smtClean="0"/>
              <a:t>PostgreSQL</a:t>
            </a:r>
            <a:r>
              <a:rPr lang="en-US" dirty="0" smtClean="0"/>
              <a:t> </a:t>
            </a:r>
            <a:r>
              <a:rPr lang="bs-Latn-BA" dirty="0" smtClean="0"/>
              <a:t>s Vašom alpokacijom i napraviti </a:t>
            </a:r>
            <a:r>
              <a:rPr lang="en-US" dirty="0" smtClean="0"/>
              <a:t>100% “</a:t>
            </a:r>
            <a:r>
              <a:rPr lang="bs-Latn-BA" dirty="0" smtClean="0"/>
              <a:t>nečujnu</a:t>
            </a:r>
            <a:r>
              <a:rPr lang="en-US" dirty="0" smtClean="0"/>
              <a:t>” </a:t>
            </a:r>
            <a:r>
              <a:rPr lang="en-US" dirty="0" err="1" smtClean="0"/>
              <a:t>instala</a:t>
            </a:r>
            <a:r>
              <a:rPr lang="bs-Latn-BA" dirty="0" smtClean="0"/>
              <a:t>ciju</a:t>
            </a:r>
            <a:r>
              <a:rPr lang="en-US" dirty="0" smtClean="0"/>
              <a:t>.  </a:t>
            </a:r>
            <a:r>
              <a:rPr lang="bs-Latn-BA" dirty="0" smtClean="0"/>
              <a:t>Takođe je </a:t>
            </a:r>
            <a:r>
              <a:rPr lang="en-US" dirty="0" err="1" smtClean="0"/>
              <a:t>PostgreSQL</a:t>
            </a:r>
            <a:r>
              <a:rPr lang="en-US" dirty="0" smtClean="0"/>
              <a:t> </a:t>
            </a:r>
            <a:r>
              <a:rPr lang="bs-Latn-BA" dirty="0" smtClean="0"/>
              <a:t>daleko kompleksniji za konfiguraciju od </a:t>
            </a:r>
            <a:r>
              <a:rPr lang="en-US" dirty="0" smtClean="0"/>
              <a:t>Firebird</a:t>
            </a:r>
            <a:r>
              <a:rPr lang="bs-Latn-BA" dirty="0" smtClean="0"/>
              <a:t>-a</a:t>
            </a:r>
            <a:r>
              <a:rPr lang="en-US" dirty="0" smtClean="0"/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477000" y="1219201"/>
            <a:ext cx="2605284" cy="1913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2400" b="1" dirty="0" smtClean="0"/>
              <a:t>Razno</a:t>
            </a:r>
            <a:endParaRPr lang="en-US" sz="2800" b="1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/>
              <a:t>PostgreSQL</a:t>
            </a:r>
            <a:r>
              <a:rPr lang="en-US" dirty="0" smtClean="0"/>
              <a:t> </a:t>
            </a:r>
            <a:r>
              <a:rPr lang="bs-Latn-BA" dirty="0" smtClean="0"/>
              <a:t>nema </a:t>
            </a:r>
            <a:r>
              <a:rPr lang="en-US" dirty="0" smtClean="0"/>
              <a:t>pre-built </a:t>
            </a:r>
            <a:r>
              <a:rPr lang="en-US" dirty="0" err="1" smtClean="0"/>
              <a:t>binar</a:t>
            </a:r>
            <a:r>
              <a:rPr lang="bs-Latn-BA" dirty="0" smtClean="0"/>
              <a:t>y za</a:t>
            </a:r>
            <a:r>
              <a:rPr lang="en-US" dirty="0" smtClean="0"/>
              <a:t> HP-UX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bs-Latn-BA" dirty="0" smtClean="0"/>
              <a:t>Zahtjeva </a:t>
            </a:r>
            <a:r>
              <a:rPr lang="en-US" dirty="0" err="1" smtClean="0"/>
              <a:t>Cygwin</a:t>
            </a:r>
            <a:r>
              <a:rPr lang="en-US" dirty="0" smtClean="0"/>
              <a:t> </a:t>
            </a:r>
            <a:r>
              <a:rPr lang="bs-Latn-BA" dirty="0" smtClean="0"/>
              <a:t>da bi se mogao </a:t>
            </a:r>
            <a:r>
              <a:rPr lang="en-US" dirty="0" err="1" smtClean="0"/>
              <a:t>buil</a:t>
            </a:r>
            <a:r>
              <a:rPr lang="bs-Latn-BA" dirty="0" smtClean="0"/>
              <a:t>d-ati iz </a:t>
            </a:r>
            <a:r>
              <a:rPr lang="en-US" dirty="0" smtClean="0"/>
              <a:t>source</a:t>
            </a:r>
            <a:r>
              <a:rPr lang="bs-Latn-BA" dirty="0" smtClean="0"/>
              <a:t>-a</a:t>
            </a:r>
            <a:r>
              <a:rPr lang="en-US" dirty="0" smtClean="0"/>
              <a:t> </a:t>
            </a:r>
            <a:r>
              <a:rPr lang="bs-Latn-BA" dirty="0" smtClean="0"/>
              <a:t>u</a:t>
            </a:r>
            <a:r>
              <a:rPr lang="en-US" dirty="0" smtClean="0"/>
              <a:t> Windows</a:t>
            </a:r>
            <a:r>
              <a:rPr lang="bs-Latn-BA" dirty="0" smtClean="0"/>
              <a:t>-u</a:t>
            </a:r>
            <a:endParaRPr lang="en-US" dirty="0" smtClean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629400" y="3505200"/>
            <a:ext cx="2185240" cy="28956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b="1" dirty="0" smtClean="0"/>
              <a:t>Firebird </a:t>
            </a:r>
            <a:r>
              <a:rPr lang="bs-Latn-BA" b="1" dirty="0" smtClean="0"/>
              <a:t>je jednostavan</a:t>
            </a:r>
            <a:r>
              <a:rPr lang="en-US" b="1" dirty="0" smtClean="0"/>
              <a:t> </a:t>
            </a:r>
            <a:r>
              <a:rPr lang="bs-Latn-BA" dirty="0" smtClean="0"/>
              <a:t>Jednostavna instalacija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bs-Latn-BA" dirty="0" smtClean="0"/>
              <a:t>Lako je </a:t>
            </a:r>
            <a:r>
              <a:rPr lang="en-US" dirty="0" smtClean="0"/>
              <a:t>embed</a:t>
            </a:r>
            <a:r>
              <a:rPr lang="bs-Latn-BA" dirty="0" smtClean="0"/>
              <a:t>-ati ga u </a:t>
            </a:r>
            <a:r>
              <a:rPr lang="en-US" dirty="0" smtClean="0"/>
              <a:t>custom installer</a:t>
            </a:r>
            <a:r>
              <a:rPr lang="bs-Latn-BA" dirty="0" smtClean="0"/>
              <a:t>-e</a:t>
            </a:r>
            <a:r>
              <a:rPr lang="en-US" dirty="0" smtClean="0"/>
              <a:t> (</a:t>
            </a:r>
            <a:r>
              <a:rPr lang="bs-Latn-BA" dirty="0" smtClean="0"/>
              <a:t>sve verzije</a:t>
            </a:r>
            <a:r>
              <a:rPr lang="en-US" dirty="0" smtClean="0"/>
              <a:t>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Firebird </a:t>
            </a:r>
            <a:r>
              <a:rPr lang="bs-Latn-BA" dirty="0" smtClean="0"/>
              <a:t>radi </a:t>
            </a:r>
            <a:r>
              <a:rPr lang="en-US" dirty="0" smtClean="0"/>
              <a:t>out-of-the-box</a:t>
            </a:r>
            <a:endParaRPr lang="en-US" dirty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409100370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9100" y="1447800"/>
            <a:ext cx="8572500" cy="4525963"/>
          </a:xfrm>
        </p:spPr>
        <p:txBody>
          <a:bodyPr>
            <a:normAutofit fontScale="92500"/>
          </a:bodyPr>
          <a:lstStyle/>
          <a:p>
            <a:r>
              <a:rPr lang="bs-Latn-BA" dirty="0" smtClean="0"/>
              <a:t>Postoji nekoliko </a:t>
            </a:r>
            <a:r>
              <a:rPr lang="en-US" dirty="0" smtClean="0"/>
              <a:t>“express” </a:t>
            </a:r>
            <a:r>
              <a:rPr lang="bs-Latn-BA" dirty="0" smtClean="0"/>
              <a:t>baza</a:t>
            </a:r>
            <a:endParaRPr lang="en-US" dirty="0" smtClean="0"/>
          </a:p>
          <a:p>
            <a:pPr lvl="1"/>
            <a:r>
              <a:rPr lang="en-US" dirty="0" smtClean="0"/>
              <a:t>MS SQL Express, Oracle Express, </a:t>
            </a:r>
            <a:r>
              <a:rPr lang="bs-Latn-BA" dirty="0" smtClean="0"/>
              <a:t>itd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bs-Latn-BA" dirty="0" smtClean="0"/>
              <a:t>One imaju ozbiljne restrikcije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4Gb </a:t>
            </a:r>
            <a:r>
              <a:rPr lang="bs-Latn-BA" dirty="0" smtClean="0"/>
              <a:t>veličina baze</a:t>
            </a:r>
            <a:r>
              <a:rPr lang="en-US" dirty="0" smtClean="0"/>
              <a:t> (</a:t>
            </a:r>
            <a:r>
              <a:rPr lang="bs-Latn-BA" dirty="0" smtClean="0"/>
              <a:t>veličina je veoma mala generalno</a:t>
            </a:r>
            <a:r>
              <a:rPr lang="en-US" dirty="0" smtClean="0"/>
              <a:t>, </a:t>
            </a:r>
            <a:r>
              <a:rPr lang="bs-Latn-BA" dirty="0" smtClean="0"/>
              <a:t>nije prihvatljiva za </a:t>
            </a:r>
            <a:r>
              <a:rPr lang="en-US" dirty="0" err="1" smtClean="0"/>
              <a:t>multimedi</a:t>
            </a:r>
            <a:r>
              <a:rPr lang="bs-Latn-BA" dirty="0" smtClean="0"/>
              <a:t>j</a:t>
            </a:r>
            <a:r>
              <a:rPr lang="en-US" dirty="0" err="1" smtClean="0"/>
              <a:t>alne</a:t>
            </a:r>
            <a:r>
              <a:rPr lang="en-US" dirty="0" smtClean="0"/>
              <a:t> </a:t>
            </a:r>
            <a:r>
              <a:rPr lang="en-US" dirty="0" err="1" smtClean="0"/>
              <a:t>svrhe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Podr</a:t>
            </a:r>
            <a:r>
              <a:rPr lang="bs-Latn-BA" dirty="0" smtClean="0"/>
              <a:t>š</a:t>
            </a:r>
            <a:r>
              <a:rPr lang="en-US" dirty="0" smtClean="0"/>
              <a:t>ka </a:t>
            </a:r>
            <a:r>
              <a:rPr lang="bs-Latn-BA" dirty="0" smtClean="0"/>
              <a:t>samo za </a:t>
            </a:r>
            <a:r>
              <a:rPr lang="en-US" dirty="0" smtClean="0"/>
              <a:t>1 CPU</a:t>
            </a:r>
          </a:p>
          <a:p>
            <a:r>
              <a:rPr lang="bs-Latn-BA" dirty="0" smtClean="0"/>
              <a:t>Ne može se </a:t>
            </a:r>
            <a:r>
              <a:rPr lang="en-US" dirty="0" smtClean="0"/>
              <a:t>transparent</a:t>
            </a:r>
            <a:r>
              <a:rPr lang="bs-Latn-BA" dirty="0" smtClean="0"/>
              <a:t>no</a:t>
            </a:r>
            <a:r>
              <a:rPr lang="en-US" dirty="0" smtClean="0"/>
              <a:t> upgrade</a:t>
            </a:r>
            <a:r>
              <a:rPr lang="bs-Latn-BA" dirty="0" smtClean="0"/>
              <a:t>-ovati</a:t>
            </a:r>
            <a:r>
              <a:rPr lang="en-US" dirty="0" smtClean="0"/>
              <a:t>(re-</a:t>
            </a:r>
            <a:r>
              <a:rPr lang="en-US" dirty="0" err="1" smtClean="0"/>
              <a:t>instal</a:t>
            </a:r>
            <a:r>
              <a:rPr lang="bs-Latn-BA" dirty="0" smtClean="0"/>
              <a:t>acija</a:t>
            </a:r>
            <a:r>
              <a:rPr lang="en-US" dirty="0" smtClean="0"/>
              <a:t> </a:t>
            </a:r>
            <a:r>
              <a:rPr lang="bs-Latn-BA" dirty="0" smtClean="0"/>
              <a:t>pune verzije je obavezna</a:t>
            </a:r>
            <a:r>
              <a:rPr lang="en-US" dirty="0" smtClean="0"/>
              <a:t>)</a:t>
            </a:r>
          </a:p>
          <a:p>
            <a:r>
              <a:rPr lang="bs-Latn-BA" dirty="0" smtClean="0"/>
              <a:t>Jasno je prepoznata u zajednici kao </a:t>
            </a:r>
            <a:r>
              <a:rPr lang="en-US" dirty="0" smtClean="0"/>
              <a:t>“free cheese”</a:t>
            </a:r>
          </a:p>
          <a:p>
            <a:endParaRPr lang="en-US" dirty="0" smtClean="0"/>
          </a:p>
          <a:p>
            <a:pPr lvl="1"/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www.MindTheBird.com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152400"/>
            <a:ext cx="8915400" cy="707886"/>
          </a:xfrm>
          <a:prstGeom prst="rect">
            <a:avLst/>
          </a:prstGeom>
          <a:solidFill>
            <a:srgbClr val="FFFFFF">
              <a:alpha val="75000"/>
            </a:srgb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4000" dirty="0"/>
              <a:t>“Express” </a:t>
            </a:r>
            <a:r>
              <a:rPr lang="en-US" sz="4000" dirty="0" err="1" smtClean="0"/>
              <a:t>ba</a:t>
            </a:r>
            <a:r>
              <a:rPr lang="bs-Latn-BA" sz="4000" dirty="0" smtClean="0"/>
              <a:t>ze</a:t>
            </a:r>
            <a:r>
              <a:rPr lang="en-US" sz="4000" dirty="0" smtClean="0"/>
              <a:t> </a:t>
            </a:r>
            <a:r>
              <a:rPr lang="en-US" sz="4000" dirty="0"/>
              <a:t>= </a:t>
            </a:r>
            <a:r>
              <a:rPr lang="bs-Latn-BA" sz="4000" dirty="0" smtClean="0"/>
              <a:t>Bez igračaka</a:t>
            </a:r>
            <a:r>
              <a:rPr lang="en-US" sz="4000" dirty="0" smtClean="0"/>
              <a:t>, </a:t>
            </a:r>
            <a:r>
              <a:rPr lang="bs-Latn-BA" sz="4000" dirty="0" smtClean="0"/>
              <a:t>molim Vas</a:t>
            </a:r>
            <a:endParaRPr lang="en-US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72089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www.MindTheBird.com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152400"/>
            <a:ext cx="8915400" cy="707886"/>
          </a:xfrm>
          <a:prstGeom prst="rect">
            <a:avLst/>
          </a:prstGeom>
          <a:solidFill>
            <a:srgbClr val="FFFFFF">
              <a:alpha val="75000"/>
            </a:srgb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Microsoft SQL </a:t>
            </a:r>
            <a:r>
              <a:rPr lang="bs-Latn-BA" sz="4000" dirty="0" smtClean="0"/>
              <a:t>Tačke razmatranja</a:t>
            </a:r>
            <a:endParaRPr lang="en-US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0392" y="1288987"/>
            <a:ext cx="2895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2400" b="1" dirty="0" smtClean="0"/>
              <a:t>Cijena</a:t>
            </a:r>
            <a:endParaRPr lang="en-US" sz="2400" b="1" dirty="0" smtClean="0"/>
          </a:p>
          <a:p>
            <a:r>
              <a:rPr lang="bs-Latn-BA" dirty="0" smtClean="0"/>
              <a:t>Možete cijene naći ovdje</a:t>
            </a:r>
            <a:endParaRPr lang="ru-RU" sz="1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69534" y="2326591"/>
            <a:ext cx="2906306" cy="762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hlinkClick r:id="rId4"/>
              </a:rPr>
              <a:t>http://store.microsoft.com/microsoft/SQL-Server-2008-Standard-Edition/product/14CF716A/?</a:t>
            </a:r>
            <a:r>
              <a:rPr lang="en-US" sz="1100" dirty="0" smtClean="0">
                <a:hlinkClick r:id="rId4"/>
              </a:rPr>
              <a:t>WT.mc_id=sqlserversite_enterpriselink</a:t>
            </a:r>
            <a:r>
              <a:rPr lang="en-US" sz="1100" dirty="0" smtClean="0"/>
              <a:t> </a:t>
            </a:r>
            <a:endParaRPr lang="ru-RU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3216322" y="1288987"/>
            <a:ext cx="2743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Windows-Only</a:t>
            </a:r>
          </a:p>
          <a:p>
            <a:endParaRPr lang="en-US" sz="2000" dirty="0"/>
          </a:p>
          <a:p>
            <a:r>
              <a:rPr lang="bs-Latn-BA" sz="2000" dirty="0" smtClean="0"/>
              <a:t>Ovo je </a:t>
            </a:r>
            <a:r>
              <a:rPr lang="en-US" sz="2000" dirty="0" smtClean="0"/>
              <a:t>Microsoft.</a:t>
            </a:r>
          </a:p>
          <a:p>
            <a:r>
              <a:rPr lang="bs-Latn-BA" sz="2000" dirty="0" smtClean="0"/>
              <a:t>Ovo je </a:t>
            </a:r>
            <a:r>
              <a:rPr lang="en-US" sz="2000" dirty="0" smtClean="0"/>
              <a:t>Windows.</a:t>
            </a:r>
          </a:p>
          <a:p>
            <a:r>
              <a:rPr lang="bs-Latn-BA" sz="2000" dirty="0" smtClean="0"/>
              <a:t>Znači Vi</a:t>
            </a:r>
            <a:r>
              <a:rPr lang="en-US" sz="2000" dirty="0" smtClean="0"/>
              <a:t> (</a:t>
            </a:r>
            <a:r>
              <a:rPr lang="bs-Latn-BA" sz="2000" dirty="0" smtClean="0"/>
              <a:t>ili Vaša mušterija</a:t>
            </a:r>
            <a:r>
              <a:rPr lang="en-US" sz="2000" dirty="0" smtClean="0"/>
              <a:t>) </a:t>
            </a:r>
            <a:r>
              <a:rPr lang="bs-Latn-BA" sz="2000" dirty="0" smtClean="0"/>
              <a:t>mora kupiti i </a:t>
            </a:r>
            <a:r>
              <a:rPr lang="en-US" sz="2000" dirty="0" smtClean="0"/>
              <a:t>Windows Server t</a:t>
            </a:r>
            <a:r>
              <a:rPr lang="bs-Latn-BA" sz="2000" dirty="0" smtClean="0"/>
              <a:t>akođe</a:t>
            </a:r>
            <a:r>
              <a:rPr lang="en-US" sz="2000" dirty="0" smtClean="0"/>
              <a:t>.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6324600" y="1289614"/>
            <a:ext cx="274320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2000" b="1" dirty="0" smtClean="0"/>
              <a:t>Teška </a:t>
            </a:r>
            <a:r>
              <a:rPr lang="en-US" sz="2000" b="1" dirty="0" err="1" smtClean="0"/>
              <a:t>administra</a:t>
            </a:r>
            <a:r>
              <a:rPr lang="bs-Latn-BA" sz="2000" b="1" dirty="0" smtClean="0"/>
              <a:t>cija</a:t>
            </a:r>
            <a:endParaRPr lang="en-US" sz="2000" b="1" dirty="0" smtClean="0"/>
          </a:p>
          <a:p>
            <a:endParaRPr lang="en-US" sz="2000" dirty="0" smtClean="0"/>
          </a:p>
          <a:p>
            <a:r>
              <a:rPr lang="en-US" dirty="0" smtClean="0"/>
              <a:t>MS SQL-</a:t>
            </a:r>
            <a:r>
              <a:rPr lang="en-US" dirty="0" err="1" smtClean="0"/>
              <a:t>ba</a:t>
            </a:r>
            <a:r>
              <a:rPr lang="bs-Latn-BA" dirty="0" smtClean="0"/>
              <a:t>zirana rješenja obično zahtjevaju </a:t>
            </a:r>
            <a:r>
              <a:rPr lang="en-US" dirty="0" err="1" smtClean="0"/>
              <a:t>professonal</a:t>
            </a:r>
            <a:r>
              <a:rPr lang="bs-Latn-BA" dirty="0" smtClean="0"/>
              <a:t>nu podršku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5" name="24-конечная звезда 14"/>
          <p:cNvSpPr/>
          <p:nvPr/>
        </p:nvSpPr>
        <p:spPr>
          <a:xfrm>
            <a:off x="3919109" y="3292752"/>
            <a:ext cx="5181600" cy="3200400"/>
          </a:xfrm>
          <a:prstGeom prst="star24">
            <a:avLst>
              <a:gd name="adj" fmla="val 43573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5103217" y="3912243"/>
            <a:ext cx="26253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Database engine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719209" y="4431287"/>
            <a:ext cx="2628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Reporting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59514" y="4632105"/>
            <a:ext cx="1695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Integration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00923" y="5404849"/>
            <a:ext cx="3657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s-Latn-BA" sz="2000" i="1" dirty="0" smtClean="0">
                <a:solidFill>
                  <a:srgbClr val="FF0000"/>
                </a:solidFill>
              </a:rPr>
              <a:t>Počinje od</a:t>
            </a:r>
            <a:endParaRPr lang="en-US" sz="2000" i="1" dirty="0" smtClean="0">
              <a:solidFill>
                <a:srgbClr val="FF0000"/>
              </a:solidFill>
            </a:endParaRPr>
          </a:p>
          <a:p>
            <a:pPr algn="ctr"/>
            <a:r>
              <a:rPr lang="en-US" sz="2400" i="1" dirty="0" smtClean="0">
                <a:solidFill>
                  <a:srgbClr val="FF0000"/>
                </a:solidFill>
              </a:rPr>
              <a:t>$</a:t>
            </a:r>
            <a:r>
              <a:rPr lang="en-US" sz="2400" i="1" dirty="0" err="1" smtClean="0">
                <a:solidFill>
                  <a:srgbClr val="FF0000"/>
                </a:solidFill>
              </a:rPr>
              <a:t>xxxx</a:t>
            </a:r>
            <a:r>
              <a:rPr lang="en-US" sz="2400" i="1" dirty="0" smtClean="0">
                <a:solidFill>
                  <a:srgbClr val="FF0000"/>
                </a:solidFill>
              </a:rPr>
              <a:t> p</a:t>
            </a:r>
            <a:r>
              <a:rPr lang="bs-Latn-BA" sz="2400" i="1" dirty="0" smtClean="0">
                <a:solidFill>
                  <a:srgbClr val="FF0000"/>
                </a:solidFill>
              </a:rPr>
              <a:t>o</a:t>
            </a:r>
            <a:r>
              <a:rPr lang="en-US" sz="2400" i="1" dirty="0" smtClean="0">
                <a:solidFill>
                  <a:srgbClr val="FF0000"/>
                </a:solidFill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</a:rPr>
              <a:t>procesor</a:t>
            </a:r>
            <a:r>
              <a:rPr lang="bs-Latn-BA" sz="2400" i="1" dirty="0" smtClean="0">
                <a:solidFill>
                  <a:srgbClr val="FF0000"/>
                </a:solidFill>
              </a:rPr>
              <a:t>u</a:t>
            </a:r>
            <a:endParaRPr lang="ru-RU" sz="2400" i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103217" y="4892952"/>
            <a:ext cx="682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BI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735501" y="5061410"/>
            <a:ext cx="17230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web-</a:t>
            </a:r>
            <a:r>
              <a:rPr lang="en-US" sz="1600" dirty="0" err="1" smtClean="0">
                <a:solidFill>
                  <a:schemeClr val="bg1"/>
                </a:solidFill>
              </a:rPr>
              <a:t>serv</a:t>
            </a:r>
            <a:r>
              <a:rPr lang="bs-Latn-BA" sz="1600" dirty="0" smtClean="0">
                <a:solidFill>
                  <a:schemeClr val="bg1"/>
                </a:solidFill>
              </a:rPr>
              <a:t>i</a:t>
            </a:r>
            <a:r>
              <a:rPr lang="en-US" sz="1600" dirty="0" err="1" smtClean="0">
                <a:solidFill>
                  <a:schemeClr val="bg1"/>
                </a:solidFill>
              </a:rPr>
              <a:t>ces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174529" y="4262048"/>
            <a:ext cx="22649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Management tools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938909" y="3742966"/>
            <a:ext cx="22093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1200" dirty="0" smtClean="0">
                <a:solidFill>
                  <a:schemeClr val="bg1"/>
                </a:solidFill>
              </a:rPr>
              <a:t>Još jedna</a:t>
            </a:r>
            <a:r>
              <a:rPr lang="en-US" sz="1200" dirty="0" smtClean="0">
                <a:solidFill>
                  <a:schemeClr val="bg1"/>
                </a:solidFill>
              </a:rPr>
              <a:t> cool  </a:t>
            </a:r>
            <a:r>
              <a:rPr lang="bs-Latn-BA" sz="1200" dirty="0" smtClean="0">
                <a:solidFill>
                  <a:schemeClr val="bg1"/>
                </a:solidFill>
              </a:rPr>
              <a:t>osobina</a:t>
            </a:r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561921" y="4805719"/>
            <a:ext cx="7860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solidFill>
                  <a:schemeClr val="bg1"/>
                </a:solidFill>
              </a:rPr>
              <a:t>st</a:t>
            </a:r>
            <a:r>
              <a:rPr lang="bs-Latn-BA" sz="1600" dirty="0" smtClean="0">
                <a:solidFill>
                  <a:schemeClr val="bg1"/>
                </a:solidFill>
              </a:rPr>
              <a:t>vari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490609" y="4724438"/>
            <a:ext cx="61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SOA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462159" y="5144273"/>
            <a:ext cx="17716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Enterprise bus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732243" y="5215298"/>
            <a:ext cx="819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Cloud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913218" y="4204631"/>
            <a:ext cx="1225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e-business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243334" y="4867274"/>
            <a:ext cx="15931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1200" dirty="0" smtClean="0">
                <a:solidFill>
                  <a:schemeClr val="bg1"/>
                </a:solidFill>
              </a:rPr>
              <a:t>S nečim</a:t>
            </a:r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148209" y="4431287"/>
            <a:ext cx="7860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1600" dirty="0" smtClean="0">
                <a:solidFill>
                  <a:schemeClr val="bg1"/>
                </a:solidFill>
              </a:rPr>
              <a:t>Još stvari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0392" y="3167373"/>
            <a:ext cx="2667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dirty="0" smtClean="0"/>
              <a:t>Cijena se računa kao</a:t>
            </a:r>
            <a:r>
              <a:rPr lang="en-US" dirty="0" smtClean="0"/>
              <a:t>:</a:t>
            </a:r>
          </a:p>
          <a:p>
            <a:pPr marL="342900" indent="-342900">
              <a:buAutoNum type="arabicParenR"/>
            </a:pPr>
            <a:r>
              <a:rPr lang="en-US" dirty="0" smtClean="0"/>
              <a:t>Server License + # of Client Access Licenses (CALs)</a:t>
            </a:r>
          </a:p>
          <a:p>
            <a:pPr marL="342900" indent="-342900">
              <a:buAutoNum type="arabicParenR"/>
            </a:pPr>
            <a:r>
              <a:rPr lang="en-US" dirty="0" smtClean="0"/>
              <a:t>Unlimited price per CPU</a:t>
            </a:r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290946" y="4891906"/>
            <a:ext cx="321425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Embed</a:t>
            </a:r>
            <a:r>
              <a:rPr lang="bs-Latn-BA" sz="2000" b="1" dirty="0" smtClean="0"/>
              <a:t>-ovanje u Vaš proizvod</a:t>
            </a:r>
            <a:endParaRPr lang="en-US" sz="2000" b="1" dirty="0" smtClean="0"/>
          </a:p>
          <a:p>
            <a:r>
              <a:rPr lang="en-US" dirty="0" smtClean="0"/>
              <a:t>ISV </a:t>
            </a:r>
            <a:r>
              <a:rPr lang="bs-Latn-BA" dirty="0" smtClean="0"/>
              <a:t>mora potpisati </a:t>
            </a:r>
            <a:r>
              <a:rPr lang="en-US" dirty="0" smtClean="0"/>
              <a:t>ISV Royalty Agreement </a:t>
            </a:r>
            <a:r>
              <a:rPr lang="bs-Latn-BA" dirty="0" smtClean="0"/>
              <a:t>da bi mogao prodavati </a:t>
            </a:r>
            <a:r>
              <a:rPr lang="en-US" dirty="0" smtClean="0"/>
              <a:t>SQL Server </a:t>
            </a:r>
            <a:r>
              <a:rPr lang="bs-Latn-BA" dirty="0" smtClean="0"/>
              <a:t>kao dio </a:t>
            </a:r>
            <a:r>
              <a:rPr lang="en-US" dirty="0" smtClean="0"/>
              <a:t>third-party </a:t>
            </a:r>
            <a:r>
              <a:rPr lang="en-US" dirty="0" err="1" smtClean="0"/>
              <a:t>solu</a:t>
            </a:r>
            <a:r>
              <a:rPr lang="bs-Latn-BA" dirty="0" smtClean="0"/>
              <a:t>cije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69858892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www.MindTheBird.com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152400"/>
            <a:ext cx="8915400" cy="707886"/>
          </a:xfrm>
          <a:prstGeom prst="rect">
            <a:avLst/>
          </a:prstGeom>
          <a:solidFill>
            <a:srgbClr val="FFFFFF">
              <a:alpha val="75000"/>
            </a:srgb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Oracle </a:t>
            </a:r>
            <a:r>
              <a:rPr lang="bs-Latn-BA" sz="4000" dirty="0" smtClean="0"/>
              <a:t>Tačke razmatranja</a:t>
            </a:r>
            <a:endParaRPr lang="en-US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8046" y="1288987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Oracle </a:t>
            </a:r>
            <a:r>
              <a:rPr lang="bs-Latn-BA" sz="2400" b="1" dirty="0" smtClean="0"/>
              <a:t>je skup i </a:t>
            </a:r>
            <a:r>
              <a:rPr lang="en-US" sz="2400" b="1" dirty="0" smtClean="0"/>
              <a:t>cool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216322" y="1288987"/>
            <a:ext cx="274320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Firebird </a:t>
            </a:r>
            <a:r>
              <a:rPr lang="bs-Latn-BA" sz="2400" b="1" dirty="0" smtClean="0"/>
              <a:t>i</a:t>
            </a:r>
            <a:r>
              <a:rPr lang="en-US" sz="2400" b="1" dirty="0" smtClean="0"/>
              <a:t> Oracle</a:t>
            </a:r>
          </a:p>
          <a:p>
            <a:r>
              <a:rPr lang="en-US" sz="2000" dirty="0" smtClean="0"/>
              <a:t>M</a:t>
            </a:r>
            <a:r>
              <a:rPr lang="bs-Latn-BA" sz="2000" dirty="0" smtClean="0"/>
              <a:t>noga preduzeća</a:t>
            </a:r>
            <a:r>
              <a:rPr lang="en-US" sz="2000" dirty="0" smtClean="0"/>
              <a:t> </a:t>
            </a:r>
            <a:r>
              <a:rPr lang="bs-Latn-BA" sz="2000" dirty="0" smtClean="0"/>
              <a:t>koriste </a:t>
            </a:r>
            <a:r>
              <a:rPr lang="en-US" sz="2000" dirty="0" smtClean="0"/>
              <a:t>Firebird </a:t>
            </a:r>
            <a:r>
              <a:rPr lang="bs-Latn-BA" sz="2000" dirty="0" smtClean="0"/>
              <a:t>kao </a:t>
            </a:r>
            <a:r>
              <a:rPr lang="en-US" sz="2000" dirty="0" smtClean="0"/>
              <a:t>tier-2 database </a:t>
            </a:r>
            <a:r>
              <a:rPr lang="bs-Latn-BA" sz="2000" dirty="0" smtClean="0"/>
              <a:t>sa</a:t>
            </a:r>
            <a:r>
              <a:rPr lang="en-US" sz="2000" dirty="0" smtClean="0"/>
              <a:t> Oracle</a:t>
            </a:r>
            <a:r>
              <a:rPr lang="bs-Latn-BA" sz="2000" dirty="0" smtClean="0"/>
              <a:t>-om</a:t>
            </a:r>
            <a:r>
              <a:rPr lang="en-US" sz="2000" dirty="0" smtClean="0"/>
              <a:t> – </a:t>
            </a:r>
            <a:r>
              <a:rPr lang="bs-Latn-BA" sz="2000" dirty="0" smtClean="0"/>
              <a:t>dok je glavna baza bazirana na </a:t>
            </a:r>
            <a:r>
              <a:rPr lang="en-US" sz="2000" dirty="0" smtClean="0"/>
              <a:t>Oracle</a:t>
            </a:r>
            <a:r>
              <a:rPr lang="bs-Latn-BA" sz="2000" dirty="0" smtClean="0"/>
              <a:t>-u</a:t>
            </a:r>
            <a:r>
              <a:rPr lang="en-US" sz="2000" dirty="0" smtClean="0"/>
              <a:t>, </a:t>
            </a:r>
            <a:r>
              <a:rPr lang="bs-Latn-BA" sz="2000" dirty="0" smtClean="0"/>
              <a:t>podružnice ili udaljene lokacije koriste </a:t>
            </a:r>
            <a:r>
              <a:rPr lang="en-US" sz="2000" dirty="0" smtClean="0"/>
              <a:t>Firebird.</a:t>
            </a:r>
          </a:p>
          <a:p>
            <a:endParaRPr lang="en-US" dirty="0" smtClean="0"/>
          </a:p>
          <a:p>
            <a:r>
              <a:rPr lang="en-US" sz="2000" dirty="0" smtClean="0"/>
              <a:t>M</a:t>
            </a:r>
            <a:r>
              <a:rPr lang="bs-Latn-BA" sz="2000" dirty="0" smtClean="0"/>
              <a:t>nogi</a:t>
            </a:r>
            <a:r>
              <a:rPr lang="en-US" sz="2000" dirty="0" smtClean="0"/>
              <a:t> ISV</a:t>
            </a:r>
            <a:r>
              <a:rPr lang="bs-Latn-BA" sz="2000" dirty="0" smtClean="0"/>
              <a:t>-ovi koriste</a:t>
            </a:r>
            <a:r>
              <a:rPr lang="en-US" sz="2000" dirty="0" smtClean="0"/>
              <a:t> Firebird </a:t>
            </a:r>
            <a:r>
              <a:rPr lang="bs-Latn-BA" sz="2000" dirty="0" smtClean="0"/>
              <a:t>za </a:t>
            </a:r>
            <a:r>
              <a:rPr lang="en-US" sz="2000" dirty="0" smtClean="0"/>
              <a:t>lightweight </a:t>
            </a:r>
            <a:r>
              <a:rPr lang="en-US" sz="2000" dirty="0" err="1" smtClean="0"/>
              <a:t>ver</a:t>
            </a:r>
            <a:r>
              <a:rPr lang="bs-Latn-BA" sz="2000" dirty="0" smtClean="0"/>
              <a:t>zije svojih proizvoda</a:t>
            </a:r>
            <a:r>
              <a:rPr lang="en-US" sz="2000" dirty="0" smtClean="0"/>
              <a:t>, </a:t>
            </a:r>
            <a:r>
              <a:rPr lang="bs-Latn-BA" sz="2000" dirty="0" smtClean="0"/>
              <a:t>i</a:t>
            </a:r>
            <a:r>
              <a:rPr lang="en-US" sz="2000" dirty="0" smtClean="0"/>
              <a:t> Oracle – </a:t>
            </a:r>
            <a:r>
              <a:rPr lang="bs-Latn-BA" sz="2000" dirty="0" smtClean="0"/>
              <a:t>za</a:t>
            </a:r>
            <a:r>
              <a:rPr lang="en-US" sz="2000" dirty="0" smtClean="0"/>
              <a:t> high-end </a:t>
            </a:r>
            <a:r>
              <a:rPr lang="en-US" sz="2000" dirty="0" err="1" smtClean="0"/>
              <a:t>ver</a:t>
            </a:r>
            <a:r>
              <a:rPr lang="bs-Latn-BA" sz="2000" dirty="0" smtClean="0"/>
              <a:t>zije</a:t>
            </a:r>
            <a:r>
              <a:rPr lang="en-US" sz="2000" dirty="0" smtClean="0"/>
              <a:t>.</a:t>
            </a:r>
            <a:endParaRPr lang="ru-RU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6215653" y="1288987"/>
            <a:ext cx="27432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2000" b="1" dirty="0" smtClean="0"/>
              <a:t>Teška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administra</a:t>
            </a:r>
            <a:r>
              <a:rPr lang="bs-Latn-BA" sz="2000" b="1" dirty="0" smtClean="0"/>
              <a:t>cija</a:t>
            </a:r>
            <a:endParaRPr lang="en-US" sz="2000" b="1" dirty="0" smtClean="0"/>
          </a:p>
          <a:p>
            <a:r>
              <a:rPr lang="en-US" dirty="0" smtClean="0"/>
              <a:t>Oracle-</a:t>
            </a:r>
            <a:r>
              <a:rPr lang="en-US" dirty="0" err="1" smtClean="0"/>
              <a:t>ba</a:t>
            </a:r>
            <a:r>
              <a:rPr lang="bs-Latn-BA" dirty="0" smtClean="0"/>
              <a:t>zirana</a:t>
            </a:r>
            <a:r>
              <a:rPr lang="en-US" dirty="0" smtClean="0"/>
              <a:t> </a:t>
            </a:r>
            <a:r>
              <a:rPr lang="bs-Latn-BA" dirty="0" smtClean="0"/>
              <a:t>rješenja obično zahtjevaju </a:t>
            </a:r>
            <a:r>
              <a:rPr lang="en-US" dirty="0" err="1" smtClean="0"/>
              <a:t>profesional</a:t>
            </a:r>
            <a:r>
              <a:rPr lang="bs-Latn-BA" dirty="0" smtClean="0"/>
              <a:t>nu podršku</a:t>
            </a:r>
            <a:r>
              <a:rPr lang="en-US" dirty="0" smtClean="0"/>
              <a:t> support </a:t>
            </a:r>
            <a:r>
              <a:rPr lang="bs-Latn-BA" dirty="0" smtClean="0"/>
              <a:t>i nekoliko posvećenih</a:t>
            </a:r>
            <a:r>
              <a:rPr lang="en-US" dirty="0" smtClean="0"/>
              <a:t> administrator</a:t>
            </a:r>
            <a:r>
              <a:rPr lang="bs-Latn-BA" dirty="0" smtClean="0"/>
              <a:t>a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238046" y="4094243"/>
            <a:ext cx="283073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Embed</a:t>
            </a:r>
            <a:r>
              <a:rPr lang="bs-Latn-BA" sz="2000" b="1" dirty="0" smtClean="0"/>
              <a:t>-ovanje u Vaš proizvod</a:t>
            </a:r>
            <a:endParaRPr lang="en-US" sz="2000" b="1" dirty="0" smtClean="0"/>
          </a:p>
          <a:p>
            <a:r>
              <a:rPr lang="en-US" sz="2000" dirty="0" smtClean="0"/>
              <a:t>ISV </a:t>
            </a:r>
            <a:r>
              <a:rPr lang="bs-Latn-BA" sz="2000" dirty="0" smtClean="0"/>
              <a:t>mora potpisati</a:t>
            </a:r>
            <a:r>
              <a:rPr lang="en-US" sz="2000" dirty="0" smtClean="0"/>
              <a:t> </a:t>
            </a:r>
            <a:r>
              <a:rPr lang="en-US" sz="2000" dirty="0" err="1" smtClean="0"/>
              <a:t>speci</a:t>
            </a:r>
            <a:r>
              <a:rPr lang="bs-Latn-BA" sz="2000" dirty="0" smtClean="0"/>
              <a:t>j</a:t>
            </a:r>
            <a:r>
              <a:rPr lang="en-US" sz="2000" dirty="0" smtClean="0"/>
              <a:t>al</a:t>
            </a:r>
            <a:r>
              <a:rPr lang="bs-Latn-BA" sz="2000" dirty="0" smtClean="0"/>
              <a:t>ni ugovor za prodaju </a:t>
            </a:r>
            <a:r>
              <a:rPr lang="en-US" sz="2000" dirty="0" smtClean="0"/>
              <a:t>Oracle</a:t>
            </a:r>
            <a:r>
              <a:rPr lang="bs-Latn-BA" sz="2000" dirty="0" smtClean="0"/>
              <a:t>-a kao dio </a:t>
            </a:r>
            <a:r>
              <a:rPr lang="en-US" sz="2000" dirty="0" smtClean="0"/>
              <a:t>third-party </a:t>
            </a:r>
            <a:r>
              <a:rPr lang="bs-Latn-BA" sz="2000" dirty="0" smtClean="0"/>
              <a:t>rješenja</a:t>
            </a:r>
            <a:r>
              <a:rPr lang="en-US" sz="2000" dirty="0" smtClean="0"/>
              <a:t>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28600" y="2138877"/>
            <a:ext cx="283073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2000" dirty="0" smtClean="0"/>
              <a:t>Ako možete priuštiti </a:t>
            </a:r>
            <a:r>
              <a:rPr lang="en-US" sz="2000" dirty="0" smtClean="0"/>
              <a:t>Oracle </a:t>
            </a:r>
            <a:r>
              <a:rPr lang="en-US" sz="2000" dirty="0" err="1" smtClean="0"/>
              <a:t>licen</a:t>
            </a:r>
            <a:r>
              <a:rPr lang="bs-Latn-BA" sz="2000" dirty="0" smtClean="0"/>
              <a:t>ciranje i možete priuštiti </a:t>
            </a:r>
            <a:r>
              <a:rPr lang="en-US" sz="2000" dirty="0" smtClean="0"/>
              <a:t>Oracle administrator</a:t>
            </a:r>
            <a:r>
              <a:rPr lang="bs-Latn-BA" sz="2000" dirty="0" smtClean="0"/>
              <a:t>a</a:t>
            </a:r>
            <a:r>
              <a:rPr lang="en-US" sz="2000" dirty="0" smtClean="0"/>
              <a:t> </a:t>
            </a:r>
            <a:r>
              <a:rPr lang="bs-Latn-BA" sz="2000" dirty="0" smtClean="0"/>
              <a:t>da održava bazu zdravom</a:t>
            </a:r>
            <a:r>
              <a:rPr lang="en-US" sz="2000" dirty="0" smtClean="0"/>
              <a:t>  – </a:t>
            </a:r>
            <a:r>
              <a:rPr lang="bs-Latn-BA" sz="2000" dirty="0" smtClean="0"/>
              <a:t>to je dobro za Vas</a:t>
            </a:r>
            <a:r>
              <a:rPr lang="en-US" sz="2000" dirty="0" smtClean="0"/>
              <a:t>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193612" y="2971800"/>
            <a:ext cx="295038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2000" b="1" dirty="0" smtClean="0"/>
              <a:t>Visoka umjeća za razvoj</a:t>
            </a:r>
            <a:endParaRPr lang="en-US" sz="2000" b="1" dirty="0" smtClean="0"/>
          </a:p>
          <a:p>
            <a:r>
              <a:rPr lang="bs-Latn-BA" dirty="0" smtClean="0"/>
              <a:t>Da bi napravili </a:t>
            </a:r>
            <a:r>
              <a:rPr lang="en-US" dirty="0" err="1" smtClean="0"/>
              <a:t>profesional</a:t>
            </a:r>
            <a:r>
              <a:rPr lang="bs-Latn-BA" dirty="0" smtClean="0"/>
              <a:t>na</a:t>
            </a:r>
            <a:r>
              <a:rPr lang="en-US" dirty="0" smtClean="0"/>
              <a:t> Oracle-</a:t>
            </a:r>
            <a:r>
              <a:rPr lang="en-US" dirty="0" err="1" smtClean="0"/>
              <a:t>ba</a:t>
            </a:r>
            <a:r>
              <a:rPr lang="bs-Latn-BA" dirty="0" smtClean="0"/>
              <a:t>zirana</a:t>
            </a:r>
            <a:r>
              <a:rPr lang="en-US" dirty="0" smtClean="0"/>
              <a:t> </a:t>
            </a:r>
            <a:r>
              <a:rPr lang="bs-Latn-BA" dirty="0" smtClean="0"/>
              <a:t>rješenja </a:t>
            </a:r>
            <a:r>
              <a:rPr lang="en-US" dirty="0" smtClean="0"/>
              <a:t>developer</a:t>
            </a:r>
            <a:r>
              <a:rPr lang="bs-Latn-BA" dirty="0" smtClean="0"/>
              <a:t>i moraju imati visoka umjeća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5867400" y="4495800"/>
            <a:ext cx="3124199" cy="22098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s-Latn-BA" sz="2000" dirty="0" smtClean="0"/>
              <a:t>Glavna stvar o </a:t>
            </a:r>
            <a:r>
              <a:rPr lang="en-US" sz="2000" dirty="0" smtClean="0"/>
              <a:t>Oracle</a:t>
            </a:r>
            <a:r>
              <a:rPr lang="bs-Latn-BA" sz="2000" dirty="0" smtClean="0"/>
              <a:t>-u</a:t>
            </a:r>
            <a:r>
              <a:rPr lang="en-US" sz="2000" dirty="0" smtClean="0"/>
              <a:t> </a:t>
            </a:r>
            <a:r>
              <a:rPr lang="bs-Latn-BA" sz="2000" dirty="0" smtClean="0"/>
              <a:t>je</a:t>
            </a:r>
            <a:r>
              <a:rPr lang="en-US" sz="2000" dirty="0" smtClean="0"/>
              <a:t> – m</a:t>
            </a:r>
            <a:r>
              <a:rPr lang="bs-Latn-BA" sz="2000" dirty="0" smtClean="0"/>
              <a:t>ožda Vama ne treba najskuplji </a:t>
            </a:r>
            <a:r>
              <a:rPr lang="en-US" sz="2000" dirty="0" smtClean="0"/>
              <a:t>software </a:t>
            </a:r>
            <a:r>
              <a:rPr lang="bs-Latn-BA" sz="2000" dirty="0" smtClean="0"/>
              <a:t>da bi uradio posao koji može uraditi besplatni </a:t>
            </a:r>
            <a:r>
              <a:rPr lang="en-US" sz="2000" dirty="0" smtClean="0"/>
              <a:t>software?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40950698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</a:t>
            </a:r>
            <a:r>
              <a:rPr lang="en-US" dirty="0" err="1" smtClean="0"/>
              <a:t>milion</a:t>
            </a:r>
            <a:r>
              <a:rPr lang="en-US" dirty="0" smtClean="0"/>
              <a:t> developer</a:t>
            </a:r>
            <a:r>
              <a:rPr lang="bs-Latn-BA" dirty="0" smtClean="0"/>
              <a:t>a</a:t>
            </a:r>
            <a:endParaRPr lang="en-US" dirty="0" smtClean="0"/>
          </a:p>
          <a:p>
            <a:r>
              <a:rPr lang="en-US" dirty="0" smtClean="0"/>
              <a:t>2</a:t>
            </a:r>
            <a:r>
              <a:rPr lang="bs-Latn-BA" dirty="0" smtClean="0"/>
              <a:t>.000</a:t>
            </a:r>
            <a:r>
              <a:rPr lang="en-US" dirty="0" smtClean="0"/>
              <a:t> </a:t>
            </a:r>
            <a:r>
              <a:rPr lang="en-US" dirty="0" err="1" smtClean="0"/>
              <a:t>instal</a:t>
            </a:r>
            <a:r>
              <a:rPr lang="bs-Latn-BA" dirty="0" smtClean="0"/>
              <a:t>acija dnevno na </a:t>
            </a:r>
            <a:r>
              <a:rPr lang="en-US" dirty="0" smtClean="0"/>
              <a:t>Windows</a:t>
            </a:r>
            <a:r>
              <a:rPr lang="bs-Latn-BA" dirty="0" smtClean="0"/>
              <a:t>-ima i mnogo na Linux-u</a:t>
            </a:r>
            <a:endParaRPr lang="en-US" dirty="0" smtClean="0"/>
          </a:p>
          <a:p>
            <a:r>
              <a:rPr lang="en-US" dirty="0" err="1" smtClean="0"/>
              <a:t>Milion</a:t>
            </a:r>
            <a:r>
              <a:rPr lang="bs-Latn-BA" dirty="0" smtClean="0"/>
              <a:t>i</a:t>
            </a:r>
            <a:r>
              <a:rPr lang="en-US" dirty="0" smtClean="0"/>
              <a:t> </a:t>
            </a:r>
            <a:r>
              <a:rPr lang="bs-Latn-BA" dirty="0" smtClean="0"/>
              <a:t>upakovanih </a:t>
            </a:r>
            <a:r>
              <a:rPr lang="en-US" dirty="0" smtClean="0"/>
              <a:t>Firebird</a:t>
            </a:r>
            <a:r>
              <a:rPr lang="bs-Latn-BA" dirty="0" smtClean="0"/>
              <a:t> instalacija su</a:t>
            </a:r>
            <a:r>
              <a:rPr lang="en-US" dirty="0" smtClean="0"/>
              <a:t> </a:t>
            </a:r>
            <a:r>
              <a:rPr lang="en-US" dirty="0" err="1" smtClean="0"/>
              <a:t>instal</a:t>
            </a:r>
            <a:r>
              <a:rPr lang="bs-Latn-BA" dirty="0" smtClean="0"/>
              <a:t>irani sa </a:t>
            </a:r>
            <a:r>
              <a:rPr lang="en-US" dirty="0" smtClean="0"/>
              <a:t>ISV </a:t>
            </a:r>
            <a:r>
              <a:rPr lang="en-US" dirty="0" err="1" smtClean="0"/>
              <a:t>apli</a:t>
            </a:r>
            <a:r>
              <a:rPr lang="bs-Latn-BA" dirty="0" smtClean="0"/>
              <a:t>ka</a:t>
            </a:r>
            <a:r>
              <a:rPr lang="en-US" dirty="0" smtClean="0"/>
              <a:t>c</a:t>
            </a:r>
            <a:r>
              <a:rPr lang="bs-Latn-BA" dirty="0" smtClean="0"/>
              <a:t>ijama</a:t>
            </a:r>
            <a:endParaRPr lang="en-US" dirty="0" smtClean="0"/>
          </a:p>
          <a:p>
            <a:r>
              <a:rPr lang="bs-Latn-BA" dirty="0" smtClean="0"/>
              <a:t>Firebird je uključen u glavne </a:t>
            </a:r>
            <a:r>
              <a:rPr lang="en-US" dirty="0" smtClean="0"/>
              <a:t>Linux </a:t>
            </a:r>
            <a:r>
              <a:rPr lang="bs-Latn-BA" dirty="0" smtClean="0"/>
              <a:t>repozitorije i </a:t>
            </a:r>
            <a:r>
              <a:rPr lang="en-US" dirty="0" err="1" smtClean="0"/>
              <a:t>distribu</a:t>
            </a:r>
            <a:r>
              <a:rPr lang="bs-Latn-BA" dirty="0" smtClean="0"/>
              <a:t>cije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52400" y="152400"/>
            <a:ext cx="8763000" cy="707886"/>
          </a:xfrm>
          <a:prstGeom prst="rect">
            <a:avLst/>
          </a:prstGeom>
          <a:solidFill>
            <a:srgbClr val="FFFFFF">
              <a:alpha val="75000"/>
            </a:srgb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0070C0"/>
                </a:solidFill>
              </a:rPr>
              <a:t>..</a:t>
            </a:r>
            <a:r>
              <a:rPr lang="bs-Latn-BA" sz="4000" dirty="0" smtClean="0">
                <a:solidFill>
                  <a:srgbClr val="0070C0"/>
                </a:solidFill>
              </a:rPr>
              <a:t>i</a:t>
            </a:r>
            <a:r>
              <a:rPr lang="en-US" sz="4000" dirty="0" smtClean="0">
                <a:solidFill>
                  <a:srgbClr val="0070C0"/>
                </a:solidFill>
              </a:rPr>
              <a:t> </a:t>
            </a:r>
            <a:r>
              <a:rPr lang="bs-Latn-BA" sz="4000" dirty="0" smtClean="0">
                <a:solidFill>
                  <a:srgbClr val="0070C0"/>
                </a:solidFill>
              </a:rPr>
              <a:t>mnoge kompanije koriste </a:t>
            </a:r>
            <a:r>
              <a:rPr lang="en-US" sz="4000" dirty="0" smtClean="0">
                <a:solidFill>
                  <a:srgbClr val="0070C0"/>
                </a:solidFill>
              </a:rPr>
              <a:t>Firebird…</a:t>
            </a:r>
            <a:endParaRPr lang="en-US" sz="4000" dirty="0">
              <a:solidFill>
                <a:srgbClr val="0070C0"/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www.MindTheBird.com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87334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bs-Latn-BA" i="1" dirty="0" smtClean="0"/>
              <a:t>Onda</a:t>
            </a:r>
            <a:r>
              <a:rPr lang="en-US" i="1" dirty="0" smtClean="0"/>
              <a:t>, </a:t>
            </a:r>
            <a:r>
              <a:rPr lang="bs-Latn-BA" i="1" dirty="0" smtClean="0"/>
              <a:t>kako se</a:t>
            </a:r>
            <a:r>
              <a:rPr lang="en-US" i="1" dirty="0" smtClean="0"/>
              <a:t> Firebird </a:t>
            </a:r>
            <a:r>
              <a:rPr lang="bs-Latn-BA" i="1" dirty="0" smtClean="0"/>
              <a:t>može takmičiti sa zrelim </a:t>
            </a:r>
            <a:r>
              <a:rPr lang="en-US" i="1" dirty="0" smtClean="0"/>
              <a:t>Enterprise </a:t>
            </a:r>
            <a:r>
              <a:rPr lang="bs-Latn-BA" i="1" dirty="0" smtClean="0"/>
              <a:t>bazama</a:t>
            </a:r>
            <a:r>
              <a:rPr lang="en-US" i="1" dirty="0" smtClean="0"/>
              <a:t>?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5354" y="3962400"/>
            <a:ext cx="8453846" cy="8382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- Modern</a:t>
            </a:r>
            <a:r>
              <a:rPr lang="bs-Latn-BA" dirty="0" smtClean="0"/>
              <a:t>i</a:t>
            </a:r>
            <a:r>
              <a:rPr lang="en-US" dirty="0" smtClean="0"/>
              <a:t> hardware (SSD, 64Gb RAM) </a:t>
            </a:r>
            <a:r>
              <a:rPr lang="bs-Latn-BA" dirty="0" smtClean="0"/>
              <a:t>omogućava da napravite veoma brze sisteme</a:t>
            </a:r>
            <a:r>
              <a:rPr lang="en-US" dirty="0" smtClean="0"/>
              <a:t>, </a:t>
            </a:r>
            <a:r>
              <a:rPr lang="bs-Latn-BA" dirty="0" smtClean="0"/>
              <a:t>koji prevazilaze generalne poslovne potrebe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784565" y="4876800"/>
            <a:ext cx="6198326" cy="138499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bs-Latn-BA" sz="2800" dirty="0" smtClean="0"/>
              <a:t>Provjerite</a:t>
            </a:r>
            <a:r>
              <a:rPr lang="en-US" sz="2800" dirty="0" smtClean="0"/>
              <a:t> IDC </a:t>
            </a:r>
            <a:r>
              <a:rPr lang="bs-Latn-BA" sz="2800" dirty="0" smtClean="0"/>
              <a:t>izvještaj</a:t>
            </a:r>
            <a:r>
              <a:rPr lang="en-US" sz="2800" dirty="0" smtClean="0"/>
              <a:t> #206058:</a:t>
            </a:r>
            <a:endParaRPr lang="en-US" sz="2800" i="1" dirty="0" smtClean="0"/>
          </a:p>
          <a:p>
            <a:r>
              <a:rPr lang="bs-Latn-BA" sz="2800" i="1" dirty="0" smtClean="0"/>
              <a:t>Da li će </a:t>
            </a:r>
            <a:r>
              <a:rPr lang="en-US" sz="2800" i="1" dirty="0" smtClean="0"/>
              <a:t>Storage </a:t>
            </a:r>
            <a:r>
              <a:rPr lang="en-US" sz="2800" i="1" dirty="0" err="1" smtClean="0"/>
              <a:t>Virtualiza</a:t>
            </a:r>
            <a:r>
              <a:rPr lang="bs-Latn-BA" sz="2800" i="1" dirty="0" smtClean="0"/>
              <a:t>cija postati Mirotvorac u ratu baza podataka</a:t>
            </a:r>
            <a:r>
              <a:rPr lang="en-US" sz="2800" i="1" dirty="0" smtClean="0"/>
              <a:t>? 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784565" y="2706707"/>
            <a:ext cx="6167848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s-Latn-BA" sz="2800" dirty="0" smtClean="0"/>
              <a:t>Da li je</a:t>
            </a:r>
            <a:r>
              <a:rPr lang="en-US" sz="2800" dirty="0" smtClean="0"/>
              <a:t>? </a:t>
            </a:r>
            <a:r>
              <a:rPr lang="bs-Latn-BA" sz="2800" dirty="0" smtClean="0"/>
              <a:t>Provjerite </a:t>
            </a:r>
            <a:r>
              <a:rPr lang="en-US" sz="2800" dirty="0" smtClean="0"/>
              <a:t>Forrester </a:t>
            </a:r>
            <a:r>
              <a:rPr lang="bs-Latn-BA" sz="2800" dirty="0" smtClean="0"/>
              <a:t>izvještaj</a:t>
            </a:r>
            <a:r>
              <a:rPr lang="en-US" sz="2800" dirty="0" smtClean="0"/>
              <a:t>:</a:t>
            </a:r>
          </a:p>
          <a:p>
            <a:r>
              <a:rPr lang="en-US" sz="2800" dirty="0" smtClean="0"/>
              <a:t>TPC </a:t>
            </a:r>
            <a:r>
              <a:rPr lang="en-US" sz="2800" dirty="0"/>
              <a:t>Benchmarks Don't Matter </a:t>
            </a:r>
            <a:r>
              <a:rPr lang="en-US" sz="2800" dirty="0" smtClean="0"/>
              <a:t>Anymore</a:t>
            </a:r>
          </a:p>
          <a:p>
            <a:r>
              <a:rPr lang="en-US" sz="1200" b="1" dirty="0" smtClean="0">
                <a:hlinkClick r:id="rId3"/>
              </a:rPr>
              <a:t>www.forrester.com/rb/Research/tpc_benchmarks_dont_matter_anymore/q/id/53871/t/2</a:t>
            </a:r>
            <a:r>
              <a:rPr lang="en-US" sz="1200" b="1" dirty="0" smtClean="0"/>
              <a:t> </a:t>
            </a:r>
          </a:p>
          <a:p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81000" y="1752600"/>
            <a:ext cx="861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- </a:t>
            </a:r>
            <a:r>
              <a:rPr lang="en-US" sz="2800" dirty="0" err="1" smtClean="0"/>
              <a:t>Milion</a:t>
            </a:r>
            <a:r>
              <a:rPr lang="en-US" sz="2800" dirty="0" smtClean="0"/>
              <a:t> </a:t>
            </a:r>
            <a:r>
              <a:rPr lang="en-US" sz="2800" dirty="0" err="1" smtClean="0"/>
              <a:t>transa</a:t>
            </a:r>
            <a:r>
              <a:rPr lang="bs-Latn-BA" sz="2800" dirty="0" smtClean="0"/>
              <a:t>k</a:t>
            </a:r>
            <a:r>
              <a:rPr lang="en-US" sz="2800" dirty="0" smtClean="0"/>
              <a:t>c</a:t>
            </a:r>
            <a:r>
              <a:rPr lang="bs-Latn-BA" sz="2800" dirty="0" smtClean="0"/>
              <a:t>ija</a:t>
            </a:r>
            <a:r>
              <a:rPr lang="en-US" sz="2800" dirty="0" smtClean="0"/>
              <a:t> </a:t>
            </a:r>
            <a:r>
              <a:rPr lang="bs-Latn-BA" sz="2800" dirty="0" smtClean="0"/>
              <a:t>u</a:t>
            </a:r>
            <a:r>
              <a:rPr lang="en-US" sz="2800" dirty="0" smtClean="0"/>
              <a:t> </a:t>
            </a:r>
            <a:r>
              <a:rPr lang="en-US" sz="2800" dirty="0" err="1" smtClean="0"/>
              <a:t>minut</a:t>
            </a:r>
            <a:r>
              <a:rPr lang="bs-Latn-BA" sz="2800" dirty="0" smtClean="0"/>
              <a:t>i</a:t>
            </a:r>
            <a:r>
              <a:rPr lang="en-US" sz="2800" dirty="0" smtClean="0"/>
              <a:t> </a:t>
            </a:r>
            <a:r>
              <a:rPr lang="bs-Latn-BA" sz="2800" dirty="0" smtClean="0"/>
              <a:t>je dovoljno za gotovo sve </a:t>
            </a:r>
            <a:r>
              <a:rPr lang="en-US" sz="2800" dirty="0" smtClean="0"/>
              <a:t>database </a:t>
            </a:r>
            <a:r>
              <a:rPr lang="en-US" sz="2800" dirty="0" err="1" smtClean="0"/>
              <a:t>apli</a:t>
            </a:r>
            <a:r>
              <a:rPr lang="bs-Latn-BA" sz="2800" dirty="0" smtClean="0"/>
              <a:t>ka</a:t>
            </a:r>
            <a:r>
              <a:rPr lang="en-US" sz="2800" dirty="0" smtClean="0"/>
              <a:t>c</a:t>
            </a:r>
            <a:r>
              <a:rPr lang="bs-Latn-BA" sz="2800" dirty="0" smtClean="0"/>
              <a:t>ije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hlinkClick r:id="rId4"/>
              </a:rPr>
              <a:t>www.MindTheBird.com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25101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www.MindTheBird.com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152400"/>
            <a:ext cx="8915400" cy="707886"/>
          </a:xfrm>
          <a:prstGeom prst="rect">
            <a:avLst/>
          </a:prstGeom>
          <a:solidFill>
            <a:srgbClr val="FFFFFF">
              <a:alpha val="75000"/>
            </a:srgb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bs-Latn-BA" sz="4000" dirty="0" smtClean="0"/>
              <a:t>Postavite pravo pitanje</a:t>
            </a:r>
            <a:endParaRPr lang="en-US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8200" y="1447800"/>
            <a:ext cx="7772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9600" dirty="0" smtClean="0">
                <a:solidFill>
                  <a:srgbClr val="C00000"/>
                </a:solidFill>
              </a:rPr>
              <a:t>Da li je</a:t>
            </a:r>
            <a:r>
              <a:rPr lang="en-US" sz="9600" dirty="0" smtClean="0">
                <a:solidFill>
                  <a:srgbClr val="C00000"/>
                </a:solidFill>
              </a:rPr>
              <a:t> </a:t>
            </a:r>
            <a:r>
              <a:rPr lang="en-US" sz="9600" b="1" dirty="0" smtClean="0">
                <a:solidFill>
                  <a:srgbClr val="C00000"/>
                </a:solidFill>
              </a:rPr>
              <a:t>Firebird </a:t>
            </a:r>
            <a:r>
              <a:rPr lang="bs-Latn-BA" sz="9600" dirty="0" smtClean="0">
                <a:solidFill>
                  <a:srgbClr val="C00000"/>
                </a:solidFill>
              </a:rPr>
              <a:t>dovoljno dobar za </a:t>
            </a:r>
            <a:r>
              <a:rPr lang="en-US" sz="9600" dirty="0" smtClean="0">
                <a:solidFill>
                  <a:srgbClr val="C00000"/>
                </a:solidFill>
              </a:rPr>
              <a:t>V</a:t>
            </a:r>
            <a:r>
              <a:rPr lang="bs-Latn-BA" sz="9600" dirty="0" smtClean="0">
                <a:solidFill>
                  <a:srgbClr val="C00000"/>
                </a:solidFill>
              </a:rPr>
              <a:t>aš</a:t>
            </a:r>
            <a:r>
              <a:rPr lang="en-US" sz="9600" dirty="0" smtClean="0">
                <a:solidFill>
                  <a:srgbClr val="C00000"/>
                </a:solidFill>
              </a:rPr>
              <a:t>e</a:t>
            </a:r>
            <a:r>
              <a:rPr lang="bs-Latn-BA" sz="9600" dirty="0" smtClean="0">
                <a:solidFill>
                  <a:srgbClr val="C00000"/>
                </a:solidFill>
              </a:rPr>
              <a:t> cilj</a:t>
            </a:r>
            <a:r>
              <a:rPr lang="en-US" sz="9600" smtClean="0">
                <a:solidFill>
                  <a:srgbClr val="C00000"/>
                </a:solidFill>
              </a:rPr>
              <a:t>eve?</a:t>
            </a:r>
            <a:endParaRPr lang="ru-RU" sz="9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863441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Администратор\Мои документы\SnagIt Catalog\FDD_DSCF3422.png"/>
          <p:cNvPicPr>
            <a:picLocks noChangeAspect="1" noChangeArrowheads="1"/>
          </p:cNvPicPr>
          <p:nvPr/>
        </p:nvPicPr>
        <p:blipFill>
          <a:blip r:embed="rId3" cstate="print">
            <a:lum bright="6000"/>
          </a:blip>
          <a:srcRect/>
          <a:stretch>
            <a:fillRect/>
          </a:stretch>
        </p:blipFill>
        <p:spPr bwMode="auto">
          <a:xfrm>
            <a:off x="6019800" y="3657600"/>
            <a:ext cx="2476501" cy="185420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1033" name="Picture 9" descr="C:\Documents and Settings\Администратор\Мои документы\SnagIt Catalog\IMG_1455.png"/>
          <p:cNvPicPr>
            <a:picLocks noChangeAspect="1" noChangeArrowheads="1"/>
          </p:cNvPicPr>
          <p:nvPr/>
        </p:nvPicPr>
        <p:blipFill>
          <a:blip r:embed="rId4" cstate="print">
            <a:lum bright="6000"/>
          </a:blip>
          <a:srcRect/>
          <a:stretch>
            <a:fillRect/>
          </a:stretch>
        </p:blipFill>
        <p:spPr bwMode="auto">
          <a:xfrm>
            <a:off x="6096000" y="1295400"/>
            <a:ext cx="2443624" cy="1828801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24200" y="3733800"/>
            <a:ext cx="2447925" cy="163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1035" name="Picture 11" descr="C:\Documents and Settings\Администратор\Мои документы\SnagIt Catalog\DSCF3416.png"/>
          <p:cNvPicPr>
            <a:picLocks noChangeAspect="1" noChangeArrowheads="1"/>
          </p:cNvPicPr>
          <p:nvPr/>
        </p:nvPicPr>
        <p:blipFill>
          <a:blip r:embed="rId6" cstate="print">
            <a:lum bright="6000"/>
          </a:blip>
          <a:srcRect/>
          <a:stretch>
            <a:fillRect/>
          </a:stretch>
        </p:blipFill>
        <p:spPr bwMode="auto">
          <a:xfrm>
            <a:off x="3200400" y="1295400"/>
            <a:ext cx="2476500" cy="185420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sp>
        <p:nvSpPr>
          <p:cNvPr id="22" name="TextBox 21"/>
          <p:cNvSpPr txBox="1"/>
          <p:nvPr/>
        </p:nvSpPr>
        <p:spPr>
          <a:xfrm>
            <a:off x="152400" y="152400"/>
            <a:ext cx="8763000" cy="692497"/>
          </a:xfrm>
          <a:prstGeom prst="rect">
            <a:avLst/>
          </a:prstGeom>
          <a:solidFill>
            <a:srgbClr val="FFFFFF">
              <a:alpha val="75000"/>
            </a:srgb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900" dirty="0" smtClean="0"/>
              <a:t>Firebird </a:t>
            </a:r>
            <a:r>
              <a:rPr lang="bs-Latn-BA" sz="3900" dirty="0" smtClean="0"/>
              <a:t>Zajednica</a:t>
            </a:r>
            <a:r>
              <a:rPr lang="en-US" sz="3900" dirty="0" smtClean="0"/>
              <a:t>: </a:t>
            </a:r>
            <a:r>
              <a:rPr lang="bs-Latn-BA" sz="3900" dirty="0" smtClean="0"/>
              <a:t>pridružite nam se</a:t>
            </a:r>
            <a:r>
              <a:rPr lang="en-US" sz="3900" dirty="0" smtClean="0"/>
              <a:t>!</a:t>
            </a:r>
            <a:endParaRPr lang="en-US" sz="39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hlinkClick r:id="rId7"/>
              </a:rPr>
              <a:t>www.MindTheBird.com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1066800"/>
            <a:ext cx="3048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2400" dirty="0" smtClean="0"/>
              <a:t>Najaktivnije zajednice </a:t>
            </a:r>
            <a:r>
              <a:rPr lang="en-US" sz="2400" dirty="0" smtClean="0"/>
              <a:t>developer</a:t>
            </a:r>
            <a:r>
              <a:rPr lang="bs-Latn-BA" sz="2400" dirty="0" smtClean="0"/>
              <a:t>a su u</a:t>
            </a:r>
            <a:r>
              <a:rPr lang="en-US" sz="2400" dirty="0" smtClean="0"/>
              <a:t>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Brazil</a:t>
            </a:r>
            <a:r>
              <a:rPr lang="bs-Latn-BA" sz="2400" dirty="0" smtClean="0"/>
              <a:t>u</a:t>
            </a:r>
            <a:endParaRPr lang="en-US" sz="2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bs-Latn-BA" sz="2400" dirty="0" smtClean="0"/>
              <a:t>Njemačkoj</a:t>
            </a:r>
            <a:endParaRPr lang="en-US" sz="2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err="1" smtClean="0"/>
              <a:t>Rusi</a:t>
            </a:r>
            <a:r>
              <a:rPr lang="bs-Latn-BA" sz="2400" dirty="0" smtClean="0"/>
              <a:t>ji</a:t>
            </a:r>
            <a:endParaRPr lang="en-US" sz="2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SAD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err="1" smtClean="0"/>
              <a:t>Australi</a:t>
            </a:r>
            <a:r>
              <a:rPr lang="bs-Latn-BA" sz="2400" dirty="0" smtClean="0"/>
              <a:t>ji</a:t>
            </a:r>
            <a:endParaRPr lang="en-US" sz="2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err="1" smtClean="0"/>
              <a:t>Itali</a:t>
            </a:r>
            <a:r>
              <a:rPr lang="bs-Latn-BA" sz="2400" dirty="0" smtClean="0"/>
              <a:t>ji</a:t>
            </a:r>
            <a:endParaRPr lang="en-US" sz="2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Franc</a:t>
            </a:r>
            <a:r>
              <a:rPr lang="bs-Latn-BA" sz="2400" dirty="0" smtClean="0"/>
              <a:t>uskoj</a:t>
            </a:r>
            <a:endParaRPr lang="en-US" sz="2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err="1" smtClean="0"/>
              <a:t>Tur</a:t>
            </a:r>
            <a:r>
              <a:rPr lang="bs-Latn-BA" sz="2400" dirty="0" smtClean="0"/>
              <a:t>skoj</a:t>
            </a:r>
            <a:endParaRPr lang="en-US" sz="2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bs-Latn-BA" sz="2400" dirty="0" smtClean="0"/>
              <a:t>Španiji</a:t>
            </a:r>
            <a:endParaRPr lang="en-US" sz="2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bs-Latn-BA" sz="2400" dirty="0" smtClean="0"/>
              <a:t>I mnogim još</a:t>
            </a:r>
            <a:r>
              <a:rPr lang="en-US" sz="2400" dirty="0" smtClean="0"/>
              <a:t>!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1143000"/>
            <a:ext cx="8534400" cy="4983163"/>
          </a:xfrm>
        </p:spPr>
        <p:txBody>
          <a:bodyPr>
            <a:normAutofit fontScale="92500" lnSpcReduction="10000"/>
          </a:bodyPr>
          <a:lstStyle/>
          <a:p>
            <a:pPr lvl="1">
              <a:buNone/>
            </a:pPr>
            <a:r>
              <a:rPr lang="bs-Latn-BA" dirty="0" smtClean="0"/>
              <a:t>Posjetite</a:t>
            </a:r>
            <a:r>
              <a:rPr lang="en-US" dirty="0" smtClean="0"/>
              <a:t> </a:t>
            </a:r>
            <a:r>
              <a:rPr lang="bs-Latn-BA" dirty="0" smtClean="0"/>
              <a:t>Promotivni </a:t>
            </a:r>
            <a:r>
              <a:rPr lang="en-US" dirty="0" smtClean="0"/>
              <a:t>Firebird 2.5 s</a:t>
            </a:r>
            <a:r>
              <a:rPr lang="bs-Latn-BA" dirty="0" smtClean="0"/>
              <a:t>ajt</a:t>
            </a:r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www.MindTheBird.com</a:t>
            </a:r>
            <a:r>
              <a:rPr lang="en-US" dirty="0" smtClean="0"/>
              <a:t>  </a:t>
            </a:r>
          </a:p>
          <a:p>
            <a:pPr lvl="1">
              <a:buNone/>
            </a:pPr>
            <a:r>
              <a:rPr lang="en-US" dirty="0" smtClean="0"/>
              <a:t>1.   Download</a:t>
            </a:r>
            <a:r>
              <a:rPr lang="bs-Latn-BA" dirty="0" smtClean="0"/>
              <a:t>-ujte</a:t>
            </a:r>
            <a:r>
              <a:rPr lang="en-US" dirty="0" smtClean="0"/>
              <a:t> Firebird pre</a:t>
            </a:r>
            <a:r>
              <a:rPr lang="bs-Latn-BA" dirty="0" smtClean="0"/>
              <a:t>zentacije i </a:t>
            </a:r>
            <a:r>
              <a:rPr lang="en-US" dirty="0" err="1" smtClean="0"/>
              <a:t>baner</a:t>
            </a:r>
            <a:r>
              <a:rPr lang="bs-Latn-BA" dirty="0" smtClean="0"/>
              <a:t>e</a:t>
            </a:r>
            <a:r>
              <a:rPr lang="en-US" dirty="0" smtClean="0"/>
              <a:t> </a:t>
            </a:r>
          </a:p>
          <a:p>
            <a:pPr lvl="1">
              <a:buNone/>
            </a:pPr>
            <a:r>
              <a:rPr lang="en-US" dirty="0" smtClean="0"/>
              <a:t>2.   </a:t>
            </a:r>
            <a:r>
              <a:rPr lang="bs-Latn-BA" dirty="0" smtClean="0"/>
              <a:t>Pridružite se </a:t>
            </a:r>
            <a:r>
              <a:rPr lang="en-US" dirty="0" err="1" smtClean="0"/>
              <a:t>MindTheBird</a:t>
            </a:r>
            <a:r>
              <a:rPr lang="en-US" dirty="0" smtClean="0"/>
              <a:t>! </a:t>
            </a:r>
            <a:r>
              <a:rPr lang="bs-Latn-BA" dirty="0" smtClean="0"/>
              <a:t>i pomozite </a:t>
            </a:r>
            <a:r>
              <a:rPr lang="en-US" dirty="0" smtClean="0"/>
              <a:t>Firebird</a:t>
            </a:r>
            <a:r>
              <a:rPr lang="bs-Latn-BA" dirty="0" smtClean="0"/>
              <a:t>-u</a:t>
            </a:r>
            <a:r>
              <a:rPr lang="en-US" dirty="0" smtClean="0"/>
              <a:t> 2.5 </a:t>
            </a:r>
            <a:r>
              <a:rPr lang="bs-Latn-BA" dirty="0" smtClean="0"/>
              <a:t>da krene</a:t>
            </a:r>
            <a:endParaRPr lang="en-US" dirty="0" smtClean="0"/>
          </a:p>
          <a:p>
            <a:pPr lvl="1">
              <a:buNone/>
            </a:pPr>
            <a:r>
              <a:rPr lang="en-US" dirty="0" smtClean="0"/>
              <a:t>– </a:t>
            </a:r>
            <a:r>
              <a:rPr lang="en-US" dirty="0" smtClean="0">
                <a:hlinkClick r:id="rId4"/>
              </a:rPr>
              <a:t>http://twitter.com/mindthefirebird</a:t>
            </a:r>
            <a:r>
              <a:rPr lang="en-US" dirty="0" smtClean="0"/>
              <a:t>  </a:t>
            </a:r>
          </a:p>
          <a:p>
            <a:pPr lvl="1">
              <a:buNone/>
            </a:pPr>
            <a:r>
              <a:rPr lang="en-US" dirty="0" smtClean="0"/>
              <a:t>– </a:t>
            </a:r>
            <a:r>
              <a:rPr lang="en-US" dirty="0" smtClean="0">
                <a:hlinkClick r:id="rId5"/>
              </a:rPr>
              <a:t>http://groups.google.ru/group/mindthebird</a:t>
            </a:r>
            <a:r>
              <a:rPr lang="en-US" dirty="0" smtClean="0"/>
              <a:t>  </a:t>
            </a:r>
          </a:p>
          <a:p>
            <a:pPr lvl="1">
              <a:buNone/>
            </a:pPr>
            <a:r>
              <a:rPr lang="en-US" dirty="0" smtClean="0"/>
              <a:t>– </a:t>
            </a:r>
            <a:r>
              <a:rPr lang="en-US" dirty="0" smtClean="0">
                <a:hlinkClick r:id="rId6"/>
              </a:rPr>
              <a:t>LinkedIn </a:t>
            </a:r>
            <a:r>
              <a:rPr lang="en-US" dirty="0" err="1" smtClean="0">
                <a:hlinkClick r:id="rId6"/>
              </a:rPr>
              <a:t>MindTheBird</a:t>
            </a:r>
            <a:r>
              <a:rPr lang="en-US" dirty="0" smtClean="0"/>
              <a:t> </a:t>
            </a:r>
          </a:p>
          <a:p>
            <a:pPr lvl="1">
              <a:buNone/>
            </a:pPr>
            <a:r>
              <a:rPr lang="en-US" dirty="0" smtClean="0"/>
              <a:t>3.   P</a:t>
            </a:r>
            <a:r>
              <a:rPr lang="bs-Latn-BA" dirty="0" smtClean="0"/>
              <a:t>ostavite</a:t>
            </a:r>
            <a:r>
              <a:rPr lang="en-US" dirty="0" smtClean="0"/>
              <a:t> Firebird ban</a:t>
            </a:r>
            <a:r>
              <a:rPr lang="bs-Latn-BA" dirty="0" smtClean="0"/>
              <a:t>ere</a:t>
            </a:r>
            <a:r>
              <a:rPr lang="en-US" dirty="0" smtClean="0"/>
              <a:t> </a:t>
            </a:r>
            <a:r>
              <a:rPr lang="bs-Latn-BA" dirty="0" smtClean="0"/>
              <a:t>i</a:t>
            </a:r>
            <a:r>
              <a:rPr lang="en-US" dirty="0" smtClean="0"/>
              <a:t> pre</a:t>
            </a:r>
            <a:r>
              <a:rPr lang="bs-Latn-BA" dirty="0" smtClean="0"/>
              <a:t>zentacije na Vaš </a:t>
            </a:r>
            <a:r>
              <a:rPr lang="en-US" dirty="0" smtClean="0"/>
              <a:t>site/blog </a:t>
            </a:r>
          </a:p>
          <a:p>
            <a:pPr lvl="1" algn="ctr">
              <a:buNone/>
            </a:pPr>
            <a:r>
              <a:rPr lang="bs-Latn-BA" b="1" i="1" dirty="0" smtClean="0"/>
              <a:t>Slobodno koristite bilo koji dio ove prezentacije kao </a:t>
            </a:r>
            <a:r>
              <a:rPr lang="en-US" b="1" i="1" dirty="0" smtClean="0"/>
              <a:t>template </a:t>
            </a:r>
            <a:r>
              <a:rPr lang="bs-Latn-BA" b="1" i="1" dirty="0" smtClean="0"/>
              <a:t>za vaše lične </a:t>
            </a:r>
            <a:r>
              <a:rPr lang="en-US" b="1" i="1" dirty="0" smtClean="0"/>
              <a:t>Firebird-related pre</a:t>
            </a:r>
            <a:r>
              <a:rPr lang="bs-Latn-BA" b="1" i="1" dirty="0" smtClean="0"/>
              <a:t>z</a:t>
            </a:r>
            <a:r>
              <a:rPr lang="en-US" b="1" i="1" dirty="0" err="1" smtClean="0"/>
              <a:t>enta</a:t>
            </a:r>
            <a:r>
              <a:rPr lang="bs-Latn-BA" b="1" i="1" dirty="0" smtClean="0"/>
              <a:t>cije</a:t>
            </a:r>
            <a:r>
              <a:rPr lang="en-US" b="1" i="1" dirty="0" smtClean="0"/>
              <a:t>.</a:t>
            </a:r>
            <a:endParaRPr lang="en-US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152400"/>
            <a:ext cx="8763000" cy="707886"/>
          </a:xfrm>
          <a:prstGeom prst="rect">
            <a:avLst/>
          </a:prstGeom>
          <a:solidFill>
            <a:srgbClr val="FFFFFF">
              <a:alpha val="75000"/>
            </a:srgb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Firebird: </a:t>
            </a:r>
            <a:r>
              <a:rPr lang="bs-Latn-BA" sz="4000" dirty="0" smtClean="0"/>
              <a:t>dalji koraci</a:t>
            </a:r>
            <a:endParaRPr lang="en-US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www.MindTheBird.com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152400"/>
            <a:ext cx="8763000" cy="707886"/>
          </a:xfrm>
          <a:prstGeom prst="rect">
            <a:avLst/>
          </a:prstGeom>
          <a:solidFill>
            <a:srgbClr val="FFFFFF">
              <a:alpha val="75000"/>
            </a:srgb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0070C0"/>
                </a:solidFill>
              </a:rPr>
              <a:t>..</a:t>
            </a:r>
            <a:r>
              <a:rPr lang="bs-Latn-BA" sz="4000" dirty="0" smtClean="0">
                <a:solidFill>
                  <a:srgbClr val="0070C0"/>
                </a:solidFill>
              </a:rPr>
              <a:t>sada je vrijeme za pitanje</a:t>
            </a:r>
            <a:r>
              <a:rPr lang="en-US" sz="4000" dirty="0" smtClean="0">
                <a:solidFill>
                  <a:srgbClr val="0070C0"/>
                </a:solidFill>
              </a:rPr>
              <a:t>:</a:t>
            </a:r>
            <a:endParaRPr lang="en-US" sz="4000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0" y="1447800"/>
            <a:ext cx="7848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9600" dirty="0" smtClean="0">
                <a:solidFill>
                  <a:srgbClr val="C00000"/>
                </a:solidFill>
              </a:rPr>
              <a:t>Da li je</a:t>
            </a:r>
            <a:r>
              <a:rPr lang="en-US" sz="9600" dirty="0" smtClean="0">
                <a:solidFill>
                  <a:srgbClr val="C00000"/>
                </a:solidFill>
              </a:rPr>
              <a:t> </a:t>
            </a:r>
            <a:r>
              <a:rPr lang="en-US" sz="9600" b="1" dirty="0" smtClean="0">
                <a:solidFill>
                  <a:srgbClr val="C00000"/>
                </a:solidFill>
              </a:rPr>
              <a:t>Firebird </a:t>
            </a:r>
            <a:r>
              <a:rPr lang="bs-Latn-BA" sz="9600" dirty="0" smtClean="0">
                <a:solidFill>
                  <a:srgbClr val="C00000"/>
                </a:solidFill>
              </a:rPr>
              <a:t>dovoljno dobar za Vaše ciljeve</a:t>
            </a:r>
            <a:r>
              <a:rPr lang="en-US" sz="9600" dirty="0" smtClean="0">
                <a:solidFill>
                  <a:srgbClr val="C00000"/>
                </a:solidFill>
              </a:rPr>
              <a:t>?</a:t>
            </a:r>
            <a:endParaRPr lang="ru-RU" sz="9600" dirty="0">
              <a:solidFill>
                <a:srgbClr val="C00000"/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www.MindTheBird.com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51022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OSOBINE(</a:t>
            </a:r>
            <a:r>
              <a:rPr lang="en-US" dirty="0" smtClean="0"/>
              <a:t>FEATURES</a:t>
            </a:r>
            <a:r>
              <a:rPr lang="bs-Latn-BA" dirty="0" smtClean="0"/>
              <a:t>)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bs-Latn-BA" sz="2400" dirty="0" smtClean="0"/>
              <a:t>Najvažnije osobine </a:t>
            </a:r>
            <a:r>
              <a:rPr lang="en-US" sz="2400" dirty="0" smtClean="0"/>
              <a:t>Firebird</a:t>
            </a:r>
            <a:r>
              <a:rPr lang="bs-Latn-BA" sz="2400" dirty="0" smtClean="0"/>
              <a:t>-a</a:t>
            </a:r>
            <a:endParaRPr lang="ru-RU" sz="2400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www.MindTheBird.com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82684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47"/>
          <p:cNvSpPr/>
          <p:nvPr/>
        </p:nvSpPr>
        <p:spPr bwMode="auto">
          <a:xfrm>
            <a:off x="180474" y="1286097"/>
            <a:ext cx="8811126" cy="2447703"/>
          </a:xfrm>
          <a:prstGeom prst="roundRect">
            <a:avLst>
              <a:gd name="adj" fmla="val 6244"/>
            </a:avLst>
          </a:prstGeom>
          <a:gradFill flip="none" rotWithShape="1">
            <a:gsLst>
              <a:gs pos="0">
                <a:schemeClr val="accent3">
                  <a:lumMod val="60000"/>
                  <a:lumOff val="40000"/>
                </a:schemeClr>
              </a:gs>
              <a:gs pos="87000">
                <a:schemeClr val="accent2">
                  <a:lumMod val="60000"/>
                  <a:lumOff val="40000"/>
                  <a:alpha val="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cmpd="dbl">
            <a:gradFill>
              <a:gsLst>
                <a:gs pos="5000">
                  <a:schemeClr val="accent2">
                    <a:lumMod val="20000"/>
                    <a:lumOff val="80000"/>
                    <a:alpha val="20000"/>
                  </a:schemeClr>
                </a:gs>
                <a:gs pos="62000">
                  <a:schemeClr val="accent2">
                    <a:lumMod val="20000"/>
                    <a:lumOff val="80000"/>
                    <a:alpha val="60000"/>
                  </a:schemeClr>
                </a:gs>
              </a:gsLst>
              <a:lin ang="5400000" scaled="0"/>
            </a:gra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36" tIns="45718" rIns="91436" bIns="45718" numCol="1" rtlCol="0" anchor="b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 b="1" dirty="0" smtClean="0">
              <a:gradFill flip="none" rotWithShape="1">
                <a:gsLst>
                  <a:gs pos="0">
                    <a:schemeClr val="accent2">
                      <a:lumMod val="20000"/>
                      <a:lumOff val="80000"/>
                    </a:schemeClr>
                  </a:gs>
                  <a:gs pos="87000">
                    <a:schemeClr val="accent2">
                      <a:lumMod val="20000"/>
                      <a:lumOff val="80000"/>
                    </a:schemeClr>
                  </a:gs>
                </a:gsLst>
                <a:lin ang="5400000" scaled="0"/>
                <a:tileRect/>
              </a:gradFill>
              <a:effectLst>
                <a:outerShdw blurRad="304800" algn="ctr" rotWithShape="0">
                  <a:schemeClr val="accent2"/>
                </a:outerShdw>
              </a:effectLst>
            </a:endParaRPr>
          </a:p>
        </p:txBody>
      </p:sp>
      <p:pic>
        <p:nvPicPr>
          <p:cNvPr id="1030" name="Рисунок 6" descr="D:\MindTheBird\Icons\Milky\Icons\64\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05600" y="1941526"/>
            <a:ext cx="812800" cy="81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937470870"/>
              </p:ext>
            </p:extLst>
          </p:nvPr>
        </p:nvGraphicFramePr>
        <p:xfrm>
          <a:off x="3276600" y="1524000"/>
          <a:ext cx="2286000" cy="16001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6200" y="152400"/>
            <a:ext cx="8915400" cy="707886"/>
          </a:xfrm>
          <a:prstGeom prst="rect">
            <a:avLst/>
          </a:prstGeom>
          <a:solidFill>
            <a:srgbClr val="FFFFFF">
              <a:alpha val="75000"/>
            </a:srgb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Firebird: multi-genera</a:t>
            </a:r>
            <a:r>
              <a:rPr lang="bs-Latn-BA" sz="4000" dirty="0" smtClean="0"/>
              <a:t>cijska </a:t>
            </a:r>
            <a:r>
              <a:rPr lang="en-US" sz="4000" dirty="0" err="1" smtClean="0"/>
              <a:t>arhite</a:t>
            </a:r>
            <a:r>
              <a:rPr lang="bs-Latn-BA" sz="4000" dirty="0" smtClean="0"/>
              <a:t>k</a:t>
            </a:r>
            <a:r>
              <a:rPr lang="en-US" sz="4000" dirty="0" err="1" smtClean="0"/>
              <a:t>tur</a:t>
            </a:r>
            <a:r>
              <a:rPr lang="bs-Latn-BA" sz="4000" dirty="0" smtClean="0"/>
              <a:t>a</a:t>
            </a:r>
            <a:endParaRPr lang="en-US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8" name="Рисунок 4" descr="D:\MindTheBird\Icons\Milky\Icons\64\1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29400" y="1752600"/>
            <a:ext cx="7620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pic>
        <p:nvPicPr>
          <p:cNvPr id="1029" name="Рисунок 5" descr="D:\MindTheBird\Icons\Milky\Icons\64\46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209800"/>
            <a:ext cx="7620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sp>
        <p:nvSpPr>
          <p:cNvPr id="6" name="Стрелка вправо 5"/>
          <p:cNvSpPr/>
          <p:nvPr/>
        </p:nvSpPr>
        <p:spPr>
          <a:xfrm>
            <a:off x="2362200" y="2514600"/>
            <a:ext cx="685800" cy="30480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лево 6"/>
          <p:cNvSpPr/>
          <p:nvPr/>
        </p:nvSpPr>
        <p:spPr>
          <a:xfrm rot="10800000">
            <a:off x="5791200" y="1905000"/>
            <a:ext cx="685800" cy="304800"/>
          </a:xfrm>
          <a:prstGeom prst="left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524000" y="1266855"/>
            <a:ext cx="571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s-Latn-BA" sz="2400" dirty="0" smtClean="0"/>
              <a:t>Čitanje ne blokira pisanje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295400" y="3124200"/>
            <a:ext cx="99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OLTP</a:t>
            </a:r>
            <a:endParaRPr lang="ru-RU" sz="2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324600" y="3124200"/>
            <a:ext cx="198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OLAP </a:t>
            </a:r>
            <a:r>
              <a:rPr lang="en-US" sz="1400" b="1" dirty="0" smtClean="0"/>
              <a:t>(reports, BI)</a:t>
            </a:r>
            <a:endParaRPr lang="ru-RU" sz="1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80474" y="3962400"/>
            <a:ext cx="321042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H</a:t>
            </a:r>
            <a:r>
              <a:rPr lang="bs-Latn-BA" sz="2800" b="1" dirty="0" smtClean="0"/>
              <a:t>i</a:t>
            </a:r>
            <a:r>
              <a:rPr lang="en-US" sz="2800" b="1" dirty="0" err="1" smtClean="0"/>
              <a:t>brid</a:t>
            </a:r>
            <a:r>
              <a:rPr lang="en-US" sz="2800" b="1" dirty="0" smtClean="0"/>
              <a:t> (OLTP+OLAP)</a:t>
            </a:r>
          </a:p>
          <a:p>
            <a:r>
              <a:rPr lang="en-US" sz="2000" dirty="0" smtClean="0"/>
              <a:t>MGA </a:t>
            </a:r>
            <a:r>
              <a:rPr lang="bs-Latn-BA" sz="2000" dirty="0" smtClean="0"/>
              <a:t>omogućava da je </a:t>
            </a:r>
            <a:r>
              <a:rPr lang="en-US" sz="2000" dirty="0" smtClean="0"/>
              <a:t>Firebird </a:t>
            </a:r>
            <a:r>
              <a:rPr lang="en-US" sz="2000" dirty="0"/>
              <a:t>database </a:t>
            </a:r>
            <a:r>
              <a:rPr lang="bs-Latn-BA" sz="2000" dirty="0" smtClean="0"/>
              <a:t>u stanju da služi simultano i kao </a:t>
            </a:r>
            <a:r>
              <a:rPr lang="en-US" sz="2000" dirty="0" smtClean="0"/>
              <a:t>anal</a:t>
            </a:r>
            <a:r>
              <a:rPr lang="bs-Latn-BA" sz="2000" dirty="0" smtClean="0"/>
              <a:t>i</a:t>
            </a:r>
            <a:r>
              <a:rPr lang="en-US" sz="2000" dirty="0" err="1" smtClean="0"/>
              <a:t>ti</a:t>
            </a:r>
            <a:r>
              <a:rPr lang="bs-Latn-BA" sz="2000" dirty="0" smtClean="0"/>
              <a:t>čki i kao </a:t>
            </a:r>
            <a:r>
              <a:rPr lang="en-US" sz="2000" dirty="0" smtClean="0"/>
              <a:t>opera</a:t>
            </a:r>
            <a:r>
              <a:rPr lang="bs-Latn-BA" sz="2000" dirty="0" smtClean="0"/>
              <a:t>cioni</a:t>
            </a:r>
            <a:r>
              <a:rPr lang="en-US" sz="2000" dirty="0" smtClean="0"/>
              <a:t> </a:t>
            </a:r>
            <a:r>
              <a:rPr lang="en-US" sz="2000" dirty="0"/>
              <a:t>data </a:t>
            </a:r>
            <a:r>
              <a:rPr lang="en-US" sz="2000" dirty="0" smtClean="0"/>
              <a:t>store (OLTP/OLAP).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505200" y="3962400"/>
            <a:ext cx="342900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Automat</a:t>
            </a:r>
            <a:r>
              <a:rPr lang="bs-Latn-BA" sz="2800" b="1" dirty="0" smtClean="0"/>
              <a:t>ski</a:t>
            </a:r>
            <a:r>
              <a:rPr lang="en-US" sz="2800" b="1" dirty="0" smtClean="0"/>
              <a:t> sweep</a:t>
            </a:r>
          </a:p>
          <a:p>
            <a:r>
              <a:rPr lang="en-US" sz="2400" dirty="0" smtClean="0"/>
              <a:t>Firebird </a:t>
            </a:r>
            <a:r>
              <a:rPr lang="bs-Latn-BA" sz="2400" dirty="0" smtClean="0"/>
              <a:t>može upravljati </a:t>
            </a:r>
            <a:r>
              <a:rPr lang="en-US" sz="2400" dirty="0" err="1" smtClean="0"/>
              <a:t>ver</a:t>
            </a:r>
            <a:r>
              <a:rPr lang="bs-Latn-BA" sz="2400" dirty="0" smtClean="0"/>
              <a:t>zioniranje </a:t>
            </a:r>
            <a:r>
              <a:rPr lang="en-US" sz="2400" dirty="0" smtClean="0"/>
              <a:t>automat</a:t>
            </a:r>
            <a:r>
              <a:rPr lang="bs-Latn-BA" sz="2400" dirty="0" smtClean="0"/>
              <a:t>ski i</a:t>
            </a:r>
            <a:r>
              <a:rPr lang="en-US" sz="2400" dirty="0" smtClean="0"/>
              <a:t> </a:t>
            </a:r>
            <a:r>
              <a:rPr lang="bs-Latn-BA" sz="2400" dirty="0" smtClean="0"/>
              <a:t>izvršiti </a:t>
            </a:r>
            <a:r>
              <a:rPr lang="en-US" sz="2400" dirty="0" smtClean="0"/>
              <a:t>sweep (</a:t>
            </a:r>
            <a:r>
              <a:rPr lang="bs-Latn-BA" sz="2400" dirty="0" smtClean="0"/>
              <a:t>poznat kao </a:t>
            </a:r>
            <a:r>
              <a:rPr lang="en-US" sz="2400" dirty="0" smtClean="0"/>
              <a:t>vacuum </a:t>
            </a:r>
            <a:r>
              <a:rPr lang="bs-Latn-BA" sz="2400" dirty="0" smtClean="0"/>
              <a:t>u drugim</a:t>
            </a:r>
            <a:r>
              <a:rPr lang="en-US" sz="2400" dirty="0" smtClean="0"/>
              <a:t> DBMS</a:t>
            </a:r>
            <a:r>
              <a:rPr lang="bs-Latn-BA" sz="2400" dirty="0" smtClean="0"/>
              <a:t>-ovima</a:t>
            </a:r>
            <a:r>
              <a:rPr lang="en-US" sz="2400" dirty="0" smtClean="0"/>
              <a:t>) </a:t>
            </a:r>
            <a:r>
              <a:rPr lang="bs-Latn-BA" sz="2400" dirty="0" smtClean="0"/>
              <a:t>po potrebi</a:t>
            </a:r>
            <a:r>
              <a:rPr lang="en-US" sz="2400" dirty="0" smtClean="0"/>
              <a:t>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858000" y="3962400"/>
            <a:ext cx="20955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2400" b="1" dirty="0" smtClean="0"/>
              <a:t>Konkurenti </a:t>
            </a:r>
            <a:r>
              <a:rPr lang="bs-Latn-BA" b="1" dirty="0" smtClean="0"/>
              <a:t>sa ov</a:t>
            </a:r>
            <a:r>
              <a:rPr lang="en-US" b="1" dirty="0" err="1" smtClean="0"/>
              <a:t>i</a:t>
            </a:r>
            <a:r>
              <a:rPr lang="bs-Latn-BA" b="1" dirty="0" smtClean="0"/>
              <a:t>m osobinama</a:t>
            </a:r>
            <a:endParaRPr lang="en-US" sz="2400" b="1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MSSQL 2005+ </a:t>
            </a:r>
            <a:r>
              <a:rPr lang="en-US" sz="1600" dirty="0" smtClean="0"/>
              <a:t>(Standard </a:t>
            </a:r>
            <a:r>
              <a:rPr lang="bs-Latn-BA" sz="1600" dirty="0" smtClean="0"/>
              <a:t>i</a:t>
            </a:r>
            <a:r>
              <a:rPr lang="en-US" sz="1600" dirty="0" smtClean="0"/>
              <a:t> </a:t>
            </a:r>
            <a:r>
              <a:rPr lang="en-US" sz="1600" dirty="0" err="1" smtClean="0"/>
              <a:t>Ent</a:t>
            </a:r>
            <a:r>
              <a:rPr lang="en-US" sz="1600" dirty="0" smtClean="0"/>
              <a:t>, n</a:t>
            </a:r>
            <a:r>
              <a:rPr lang="bs-Latn-BA" sz="1600" dirty="0" smtClean="0"/>
              <a:t>e</a:t>
            </a:r>
            <a:r>
              <a:rPr lang="en-US" sz="1600" dirty="0" smtClean="0"/>
              <a:t> Express</a:t>
            </a:r>
            <a:r>
              <a:rPr lang="en-US" dirty="0" smtClean="0"/>
              <a:t>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Oracle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PostgreSQL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InterBase</a:t>
            </a:r>
            <a:endParaRPr lang="en-US" dirty="0"/>
          </a:p>
          <a:p>
            <a:pPr marL="342900" indent="-342900">
              <a:buFont typeface="Arial" pitchFamily="34" charset="0"/>
              <a:buChar char="•"/>
            </a:pPr>
            <a:endParaRPr lang="en-US" dirty="0" smtClean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hlinkClick r:id="rId11"/>
              </a:rPr>
              <a:t>www.MindTheBird.com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7680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" y="152400"/>
            <a:ext cx="8915400" cy="707886"/>
          </a:xfrm>
          <a:prstGeom prst="rect">
            <a:avLst/>
          </a:prstGeom>
          <a:solidFill>
            <a:srgbClr val="FFFFFF">
              <a:alpha val="75000"/>
            </a:srgb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Firebird: a</a:t>
            </a:r>
            <a:r>
              <a:rPr lang="bs-Latn-BA" sz="4000" dirty="0" smtClean="0"/>
              <a:t>k</a:t>
            </a:r>
            <a:r>
              <a:rPr lang="en-US" sz="4000" dirty="0" err="1" smtClean="0"/>
              <a:t>tiv</a:t>
            </a:r>
            <a:r>
              <a:rPr lang="bs-Latn-BA" sz="4000" dirty="0" smtClean="0"/>
              <a:t>n</a:t>
            </a:r>
            <a:r>
              <a:rPr lang="en-US" sz="4000" dirty="0" smtClean="0"/>
              <a:t>e tab</a:t>
            </a:r>
            <a:r>
              <a:rPr lang="bs-Latn-BA" sz="4000" dirty="0" smtClean="0"/>
              <a:t>e</a:t>
            </a:r>
            <a:r>
              <a:rPr lang="en-US" sz="4000" dirty="0" smtClean="0"/>
              <a:t>le</a:t>
            </a:r>
            <a:endParaRPr lang="en-US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Rounded Rectangle 47"/>
          <p:cNvSpPr/>
          <p:nvPr/>
        </p:nvSpPr>
        <p:spPr bwMode="auto">
          <a:xfrm>
            <a:off x="180474" y="1171795"/>
            <a:ext cx="8811126" cy="2447703"/>
          </a:xfrm>
          <a:prstGeom prst="roundRect">
            <a:avLst>
              <a:gd name="adj" fmla="val 6244"/>
            </a:avLst>
          </a:prstGeom>
          <a:gradFill flip="none" rotWithShape="1">
            <a:gsLst>
              <a:gs pos="0">
                <a:schemeClr val="accent3">
                  <a:lumMod val="60000"/>
                  <a:lumOff val="40000"/>
                </a:schemeClr>
              </a:gs>
              <a:gs pos="87000">
                <a:schemeClr val="accent2">
                  <a:lumMod val="60000"/>
                  <a:lumOff val="40000"/>
                  <a:alpha val="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cmpd="dbl">
            <a:gradFill>
              <a:gsLst>
                <a:gs pos="5000">
                  <a:schemeClr val="accent2">
                    <a:lumMod val="20000"/>
                    <a:lumOff val="80000"/>
                    <a:alpha val="20000"/>
                  </a:schemeClr>
                </a:gs>
                <a:gs pos="62000">
                  <a:schemeClr val="accent2">
                    <a:lumMod val="20000"/>
                    <a:lumOff val="80000"/>
                    <a:alpha val="60000"/>
                  </a:schemeClr>
                </a:gs>
              </a:gsLst>
              <a:lin ang="5400000" scaled="0"/>
            </a:gra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36" tIns="45718" rIns="91436" bIns="45718" numCol="1" rtlCol="0" anchor="b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 b="1" dirty="0" smtClean="0">
              <a:gradFill flip="none" rotWithShape="1">
                <a:gsLst>
                  <a:gs pos="0">
                    <a:schemeClr val="accent2">
                      <a:lumMod val="20000"/>
                      <a:lumOff val="80000"/>
                    </a:schemeClr>
                  </a:gs>
                  <a:gs pos="87000">
                    <a:schemeClr val="accent2">
                      <a:lumMod val="20000"/>
                      <a:lumOff val="80000"/>
                    </a:schemeClr>
                  </a:gs>
                </a:gsLst>
                <a:lin ang="5400000" scaled="0"/>
                <a:tileRect/>
              </a:gradFill>
              <a:effectLst>
                <a:outerShdw blurRad="304800" algn="ctr" rotWithShape="0">
                  <a:schemeClr val="accent2"/>
                </a:outerShdw>
              </a:effectLst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39979343"/>
              </p:ext>
            </p:extLst>
          </p:nvPr>
        </p:nvGraphicFramePr>
        <p:xfrm>
          <a:off x="3404937" y="1447800"/>
          <a:ext cx="2233866" cy="1844040"/>
        </p:xfrm>
        <a:graphic>
          <a:graphicData uri="http://schemas.openxmlformats.org/drawingml/2006/table">
            <a:tbl>
              <a:tblPr firstRow="1" bandRow="1">
                <a:tableStyleId>{D03447BB-5D67-496B-8E87-E561075AD55C}</a:tableStyleId>
              </a:tblPr>
              <a:tblGrid>
                <a:gridCol w="2233866"/>
              </a:tblGrid>
              <a:tr h="381000">
                <a:tc>
                  <a:txBody>
                    <a:bodyPr/>
                    <a:lstStyle/>
                    <a:p>
                      <a:r>
                        <a:rPr lang="en-US" dirty="0" smtClean="0"/>
                        <a:t>Table_1</a:t>
                      </a:r>
                      <a:endParaRPr lang="ru-RU" dirty="0"/>
                    </a:p>
                  </a:txBody>
                  <a:tcPr/>
                </a:tc>
              </a:tr>
              <a:tr h="305730">
                <a:tc>
                  <a:txBody>
                    <a:bodyPr/>
                    <a:lstStyle/>
                    <a:p>
                      <a:r>
                        <a:rPr lang="en-US" dirty="0" smtClean="0"/>
                        <a:t>ID</a:t>
                      </a:r>
                      <a:endParaRPr lang="ru-RU" dirty="0"/>
                    </a:p>
                  </a:txBody>
                  <a:tcPr/>
                </a:tc>
              </a:tr>
              <a:tr h="305730">
                <a:tc>
                  <a:txBody>
                    <a:bodyPr/>
                    <a:lstStyle/>
                    <a:p>
                      <a:r>
                        <a:rPr lang="en-US" dirty="0" smtClean="0"/>
                        <a:t>Name</a:t>
                      </a:r>
                      <a:endParaRPr lang="ru-RU" dirty="0"/>
                    </a:p>
                  </a:txBody>
                  <a:tcPr/>
                </a:tc>
              </a:tr>
              <a:tr h="305730">
                <a:tc>
                  <a:txBody>
                    <a:bodyPr/>
                    <a:lstStyle/>
                    <a:p>
                      <a:r>
                        <a:rPr lang="en-US" dirty="0" smtClean="0"/>
                        <a:t>Age</a:t>
                      </a:r>
                      <a:endParaRPr lang="ru-RU" dirty="0"/>
                    </a:p>
                  </a:txBody>
                  <a:tcPr/>
                </a:tc>
              </a:tr>
              <a:tr h="305730">
                <a:tc>
                  <a:txBody>
                    <a:bodyPr/>
                    <a:lstStyle/>
                    <a:p>
                      <a:r>
                        <a:rPr lang="en-US" dirty="0" smtClean="0"/>
                        <a:t>Scores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www.MindTheBird.com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14400" y="1295400"/>
            <a:ext cx="1447800" cy="83354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Trigger</a:t>
            </a:r>
            <a:endParaRPr lang="ru-RU" dirty="0"/>
          </a:p>
        </p:txBody>
      </p:sp>
      <p:cxnSp>
        <p:nvCxnSpPr>
          <p:cNvPr id="10" name="Соединительная линия уступом 9"/>
          <p:cNvCxnSpPr>
            <a:stCxn id="8" idx="2"/>
            <a:endCxn id="6" idx="1"/>
          </p:cNvCxnSpPr>
          <p:nvPr/>
        </p:nvCxnSpPr>
        <p:spPr>
          <a:xfrm rot="16200000" flipH="1">
            <a:off x="2401182" y="1366065"/>
            <a:ext cx="240872" cy="1766637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81000" y="2562761"/>
            <a:ext cx="2895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2000" dirty="0" smtClean="0"/>
              <a:t>Širok opseg tipova </a:t>
            </a:r>
            <a:r>
              <a:rPr lang="en-US" sz="2000" dirty="0" smtClean="0"/>
              <a:t>trigger</a:t>
            </a:r>
            <a:r>
              <a:rPr lang="bs-Latn-BA" sz="2000" dirty="0" smtClean="0"/>
              <a:t>-a</a:t>
            </a:r>
            <a:r>
              <a:rPr lang="en-US" sz="2000" dirty="0" smtClean="0"/>
              <a:t> </a:t>
            </a:r>
            <a:r>
              <a:rPr lang="bs-Latn-BA" sz="2000" dirty="0" smtClean="0"/>
              <a:t>omogućava </a:t>
            </a:r>
            <a:r>
              <a:rPr lang="en-US" sz="2000" dirty="0" err="1" smtClean="0"/>
              <a:t>fle</a:t>
            </a:r>
            <a:r>
              <a:rPr lang="bs-Latn-BA" sz="2000" dirty="0" smtClean="0"/>
              <a:t>ksibilno </a:t>
            </a:r>
            <a:r>
              <a:rPr lang="en-US" sz="2000" dirty="0" err="1" smtClean="0"/>
              <a:t>modifi</a:t>
            </a:r>
            <a:r>
              <a:rPr lang="bs-Latn-BA" sz="2000" dirty="0" smtClean="0"/>
              <a:t>kovanje podataka</a:t>
            </a:r>
            <a:endParaRPr lang="ru-RU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180474" y="3886200"/>
            <a:ext cx="3858126" cy="175432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AS</a:t>
            </a:r>
          </a:p>
          <a:p>
            <a:r>
              <a:rPr lang="en-US" dirty="0"/>
              <a:t>BEGIN</a:t>
            </a:r>
          </a:p>
          <a:p>
            <a:r>
              <a:rPr lang="en-US" dirty="0"/>
              <a:t>  IF </a:t>
            </a:r>
            <a:r>
              <a:rPr lang="en-US" dirty="0" smtClean="0"/>
              <a:t>(NEW.SCORES IS NULL) THEN</a:t>
            </a:r>
            <a:endParaRPr lang="en-US" dirty="0"/>
          </a:p>
          <a:p>
            <a:r>
              <a:rPr lang="en-US" dirty="0"/>
              <a:t>    </a:t>
            </a:r>
            <a:r>
              <a:rPr lang="en-US" dirty="0" smtClean="0"/>
              <a:t>NEW.SCORES </a:t>
            </a:r>
            <a:r>
              <a:rPr lang="en-US" dirty="0"/>
              <a:t>= </a:t>
            </a:r>
            <a:r>
              <a:rPr lang="en-US" dirty="0" smtClean="0"/>
              <a:t>1; </a:t>
            </a:r>
          </a:p>
          <a:p>
            <a:r>
              <a:rPr lang="en-US" dirty="0" smtClean="0"/>
              <a:t>// </a:t>
            </a:r>
            <a:r>
              <a:rPr lang="bs-Latn-BA" dirty="0" smtClean="0"/>
              <a:t>niko ne kreće od </a:t>
            </a:r>
            <a:r>
              <a:rPr lang="en-US" dirty="0" smtClean="0"/>
              <a:t>Null </a:t>
            </a:r>
            <a:r>
              <a:rPr lang="bs-Latn-BA" dirty="0" smtClean="0"/>
              <a:t>sa</a:t>
            </a:r>
            <a:r>
              <a:rPr lang="en-US" dirty="0" smtClean="0"/>
              <a:t> Firebird</a:t>
            </a:r>
            <a:r>
              <a:rPr lang="bs-Latn-BA" dirty="0" smtClean="0"/>
              <a:t>-om</a:t>
            </a:r>
            <a:endParaRPr lang="en-US" dirty="0" smtClean="0"/>
          </a:p>
          <a:p>
            <a:r>
              <a:rPr lang="en-US" dirty="0" smtClean="0"/>
              <a:t>END</a:t>
            </a:r>
            <a:endParaRPr lang="ru-RU" dirty="0"/>
          </a:p>
        </p:txBody>
      </p:sp>
      <p:sp>
        <p:nvSpPr>
          <p:cNvPr id="16" name="Выноска 1 15"/>
          <p:cNvSpPr/>
          <p:nvPr/>
        </p:nvSpPr>
        <p:spPr>
          <a:xfrm>
            <a:off x="6324600" y="2438400"/>
            <a:ext cx="1219200" cy="381000"/>
          </a:xfrm>
          <a:prstGeom prst="borderCallout1">
            <a:avLst>
              <a:gd name="adj1" fmla="val 46519"/>
              <a:gd name="adj2" fmla="val -895"/>
              <a:gd name="adj3" fmla="val 172004"/>
              <a:gd name="adj4" fmla="val -56308"/>
            </a:avLst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NEW.</a:t>
            </a:r>
            <a:endParaRPr lang="ru-RU" dirty="0"/>
          </a:p>
        </p:txBody>
      </p:sp>
      <p:sp>
        <p:nvSpPr>
          <p:cNvPr id="18" name="Выноска 1 17"/>
          <p:cNvSpPr/>
          <p:nvPr/>
        </p:nvSpPr>
        <p:spPr>
          <a:xfrm>
            <a:off x="6324600" y="3084761"/>
            <a:ext cx="1219200" cy="381000"/>
          </a:xfrm>
          <a:prstGeom prst="borderCallout1">
            <a:avLst>
              <a:gd name="adj1" fmla="val 46519"/>
              <a:gd name="adj2" fmla="val -895"/>
              <a:gd name="adj3" fmla="val 31177"/>
              <a:gd name="adj4" fmla="val -56308"/>
            </a:avLst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OLD.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5867400" y="1295400"/>
            <a:ext cx="2819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Context </a:t>
            </a:r>
            <a:r>
              <a:rPr lang="en-US" dirty="0" err="1" smtClean="0"/>
              <a:t>vari</a:t>
            </a:r>
            <a:r>
              <a:rPr lang="bs-Latn-BA" dirty="0" smtClean="0"/>
              <a:t>j</a:t>
            </a:r>
            <a:r>
              <a:rPr lang="en-US" dirty="0" smtClean="0"/>
              <a:t>able NEW. </a:t>
            </a:r>
            <a:r>
              <a:rPr lang="bs-Latn-BA" dirty="0" smtClean="0"/>
              <a:t>I </a:t>
            </a:r>
            <a:r>
              <a:rPr lang="en-US" dirty="0" smtClean="0"/>
              <a:t>OLD. </a:t>
            </a:r>
            <a:r>
              <a:rPr lang="bs-Latn-BA" dirty="0" smtClean="0"/>
              <a:t>Pružaju jednostavan pristup modifikovanim vrijednostima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4267200" y="3886200"/>
            <a:ext cx="464820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Developer-friendly database</a:t>
            </a:r>
          </a:p>
          <a:p>
            <a:r>
              <a:rPr lang="bs-Latn-BA" sz="2000" dirty="0" smtClean="0"/>
              <a:t>Koncept </a:t>
            </a:r>
            <a:r>
              <a:rPr lang="en-US" sz="2000" dirty="0" smtClean="0"/>
              <a:t>A</a:t>
            </a:r>
            <a:r>
              <a:rPr lang="bs-Latn-BA" sz="2000" dirty="0" smtClean="0"/>
              <a:t>ktivnih tabela</a:t>
            </a:r>
            <a:r>
              <a:rPr lang="en-US" sz="2000" dirty="0" smtClean="0"/>
              <a:t>, </a:t>
            </a:r>
            <a:r>
              <a:rPr lang="bs-Latn-BA" sz="2000" dirty="0" smtClean="0"/>
              <a:t>bogat</a:t>
            </a:r>
            <a:r>
              <a:rPr lang="en-US" sz="2000" dirty="0" smtClean="0"/>
              <a:t> SQL </a:t>
            </a:r>
            <a:r>
              <a:rPr lang="bs-Latn-BA" sz="2000" dirty="0" smtClean="0"/>
              <a:t>jezik</a:t>
            </a:r>
            <a:r>
              <a:rPr lang="en-US" sz="2000" dirty="0" smtClean="0"/>
              <a:t>, </a:t>
            </a:r>
            <a:r>
              <a:rPr lang="bs-Latn-BA" sz="2000" dirty="0" smtClean="0"/>
              <a:t>širok opseg ugrađenih </a:t>
            </a:r>
            <a:r>
              <a:rPr lang="en-US" sz="2000" dirty="0" smtClean="0"/>
              <a:t>SQL fun</a:t>
            </a:r>
            <a:r>
              <a:rPr lang="bs-Latn-BA" sz="2000" dirty="0" smtClean="0"/>
              <a:t>k</a:t>
            </a:r>
            <a:r>
              <a:rPr lang="en-US" sz="2000" dirty="0" smtClean="0"/>
              <a:t>c</a:t>
            </a:r>
            <a:r>
              <a:rPr lang="bs-Latn-BA" sz="2000" dirty="0" smtClean="0"/>
              <a:t>ija</a:t>
            </a:r>
            <a:r>
              <a:rPr lang="en-US" sz="2000" dirty="0" smtClean="0"/>
              <a:t>, </a:t>
            </a:r>
            <a:r>
              <a:rPr lang="bs-Latn-BA" sz="2000" dirty="0" smtClean="0"/>
              <a:t>Korisnički</a:t>
            </a:r>
            <a:r>
              <a:rPr lang="en-US" sz="2000" dirty="0" smtClean="0"/>
              <a:t> </a:t>
            </a:r>
            <a:r>
              <a:rPr lang="en-US" sz="2000" dirty="0" err="1" smtClean="0"/>
              <a:t>Defin</a:t>
            </a:r>
            <a:r>
              <a:rPr lang="bs-Latn-BA" sz="2000" dirty="0" smtClean="0"/>
              <a:t>isanih </a:t>
            </a:r>
            <a:r>
              <a:rPr lang="en-US" sz="2000" dirty="0" smtClean="0"/>
              <a:t>Fun</a:t>
            </a:r>
            <a:r>
              <a:rPr lang="bs-Latn-BA" sz="2000" dirty="0" smtClean="0"/>
              <a:t>k</a:t>
            </a:r>
            <a:r>
              <a:rPr lang="en-US" sz="2000" dirty="0" smtClean="0"/>
              <a:t>c</a:t>
            </a:r>
            <a:r>
              <a:rPr lang="bs-Latn-BA" sz="2000" dirty="0" smtClean="0"/>
              <a:t>ija</a:t>
            </a:r>
            <a:r>
              <a:rPr lang="en-US" sz="2000" dirty="0" smtClean="0"/>
              <a:t> (UDF) </a:t>
            </a:r>
            <a:r>
              <a:rPr lang="bs-Latn-BA" sz="2000" dirty="0" smtClean="0"/>
              <a:t>i</a:t>
            </a:r>
            <a:r>
              <a:rPr lang="en-US" sz="2000" dirty="0" smtClean="0"/>
              <a:t> </a:t>
            </a:r>
            <a:r>
              <a:rPr lang="en-US" sz="2000" dirty="0" err="1" smtClean="0"/>
              <a:t>stor</a:t>
            </a:r>
            <a:r>
              <a:rPr lang="bs-Latn-BA" sz="2000" dirty="0" smtClean="0"/>
              <a:t>iranih</a:t>
            </a:r>
            <a:r>
              <a:rPr lang="en-US" sz="2000" dirty="0" smtClean="0"/>
              <a:t> </a:t>
            </a:r>
            <a:r>
              <a:rPr lang="en-US" sz="2000" dirty="0" err="1" smtClean="0"/>
              <a:t>procedur</a:t>
            </a:r>
            <a:r>
              <a:rPr lang="bs-Latn-BA" sz="2000" dirty="0" smtClean="0"/>
              <a:t>a</a:t>
            </a:r>
            <a:r>
              <a:rPr lang="en-US" sz="2000" dirty="0" smtClean="0"/>
              <a:t> </a:t>
            </a:r>
            <a:r>
              <a:rPr lang="bs-Latn-BA" sz="2000" dirty="0" smtClean="0"/>
              <a:t>čini</a:t>
            </a:r>
            <a:r>
              <a:rPr lang="en-US" sz="2000" dirty="0" smtClean="0"/>
              <a:t> Firebird </a:t>
            </a:r>
            <a:r>
              <a:rPr lang="en-US" sz="2000" dirty="0"/>
              <a:t>database development </a:t>
            </a:r>
            <a:r>
              <a:rPr lang="en-US" sz="2000" dirty="0" smtClean="0"/>
              <a:t>v</a:t>
            </a:r>
            <a:r>
              <a:rPr lang="bs-Latn-BA" sz="2000" dirty="0" smtClean="0"/>
              <a:t>rlo jednostavnim i ugodnim</a:t>
            </a:r>
            <a:r>
              <a:rPr lang="en-US" sz="2000" dirty="0" smtClean="0"/>
              <a:t>.</a:t>
            </a:r>
            <a:endParaRPr lang="en-US" sz="2000" dirty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803840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8600" y="3886200"/>
            <a:ext cx="4114800" cy="28956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bs-Latn-BA" sz="3400" b="1" dirty="0" smtClean="0"/>
              <a:t>Događaji(</a:t>
            </a:r>
            <a:r>
              <a:rPr lang="en-US" sz="3400" b="1" dirty="0" smtClean="0"/>
              <a:t>Events</a:t>
            </a:r>
            <a:r>
              <a:rPr lang="bs-Latn-BA" sz="3400" b="1" dirty="0" smtClean="0"/>
              <a:t>)</a:t>
            </a:r>
            <a:endParaRPr lang="en-US" b="1" dirty="0" smtClean="0"/>
          </a:p>
          <a:p>
            <a:r>
              <a:rPr lang="en-US" dirty="0" err="1" smtClean="0"/>
              <a:t>Notifi</a:t>
            </a:r>
            <a:r>
              <a:rPr lang="bs-Latn-BA" dirty="0" smtClean="0"/>
              <a:t>kacije mogu biti poslane iz </a:t>
            </a:r>
            <a:r>
              <a:rPr lang="en-US" dirty="0" smtClean="0"/>
              <a:t>database trigger</a:t>
            </a:r>
            <a:r>
              <a:rPr lang="bs-Latn-BA" dirty="0" smtClean="0"/>
              <a:t>-a</a:t>
            </a:r>
            <a:r>
              <a:rPr lang="en-US" dirty="0" smtClean="0"/>
              <a:t>, </a:t>
            </a:r>
            <a:r>
              <a:rPr lang="en-US" dirty="0" err="1" smtClean="0"/>
              <a:t>stor</a:t>
            </a:r>
            <a:r>
              <a:rPr lang="bs-Latn-BA" dirty="0" smtClean="0"/>
              <a:t>iranih</a:t>
            </a:r>
            <a:r>
              <a:rPr lang="en-US" dirty="0" smtClean="0"/>
              <a:t> </a:t>
            </a:r>
            <a:r>
              <a:rPr lang="en-US" dirty="0" err="1" smtClean="0"/>
              <a:t>procedur</a:t>
            </a:r>
            <a:r>
              <a:rPr lang="bs-Latn-BA" dirty="0" smtClean="0"/>
              <a:t>a</a:t>
            </a:r>
            <a:r>
              <a:rPr lang="en-US" dirty="0" smtClean="0"/>
              <a:t> </a:t>
            </a:r>
            <a:r>
              <a:rPr lang="bs-Latn-BA" dirty="0" smtClean="0"/>
              <a:t>i</a:t>
            </a:r>
            <a:r>
              <a:rPr lang="en-US" dirty="0" smtClean="0"/>
              <a:t> Execute Block</a:t>
            </a:r>
            <a:r>
              <a:rPr lang="bs-Latn-BA" dirty="0" smtClean="0"/>
              <a:t>-a</a:t>
            </a:r>
            <a:endParaRPr lang="en-US" dirty="0" smtClean="0"/>
          </a:p>
          <a:p>
            <a:r>
              <a:rPr lang="en-US" dirty="0" err="1" smtClean="0"/>
              <a:t>Fle</a:t>
            </a:r>
            <a:r>
              <a:rPr lang="bs-Latn-BA" dirty="0" smtClean="0"/>
              <a:t>ks</a:t>
            </a:r>
            <a:r>
              <a:rPr lang="en-US" dirty="0" err="1" smtClean="0"/>
              <a:t>ib</a:t>
            </a:r>
            <a:r>
              <a:rPr lang="bs-Latn-BA" dirty="0" smtClean="0"/>
              <a:t>ilan mehanizam pretplate</a:t>
            </a:r>
            <a:endParaRPr lang="en-US" dirty="0" smtClean="0"/>
          </a:p>
          <a:p>
            <a:pPr lvl="1"/>
            <a:r>
              <a:rPr lang="en-US" dirty="0"/>
              <a:t>ON TRANSACTION START</a:t>
            </a:r>
          </a:p>
          <a:p>
            <a:pPr lvl="1"/>
            <a:r>
              <a:rPr lang="en-US" dirty="0"/>
              <a:t>ON TRANSACTON </a:t>
            </a:r>
            <a:r>
              <a:rPr lang="en-US" dirty="0" smtClean="0"/>
              <a:t>COMMIT</a:t>
            </a:r>
          </a:p>
          <a:p>
            <a:pPr lvl="1"/>
            <a:r>
              <a:rPr lang="bs-Latn-BA" dirty="0" smtClean="0"/>
              <a:t>Itd</a:t>
            </a:r>
            <a:r>
              <a:rPr lang="en-US" dirty="0" smtClean="0"/>
              <a:t>.</a:t>
            </a:r>
            <a:endParaRPr lang="en-US" dirty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www.MindTheBird.com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152400"/>
            <a:ext cx="8915400" cy="707886"/>
          </a:xfrm>
          <a:prstGeom prst="rect">
            <a:avLst/>
          </a:prstGeom>
          <a:solidFill>
            <a:srgbClr val="FFFFFF">
              <a:alpha val="75000"/>
            </a:srgb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Firebird: </a:t>
            </a:r>
            <a:r>
              <a:rPr lang="bs-Latn-BA" sz="4000" dirty="0" smtClean="0"/>
              <a:t>Događaji(</a:t>
            </a:r>
            <a:r>
              <a:rPr lang="en-US" sz="4000" dirty="0" smtClean="0"/>
              <a:t>Events</a:t>
            </a:r>
            <a:r>
              <a:rPr lang="bs-Latn-BA" sz="4000" dirty="0" smtClean="0"/>
              <a:t>)</a:t>
            </a:r>
            <a:endParaRPr lang="en-US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Rounded Rectangle 47"/>
          <p:cNvSpPr/>
          <p:nvPr/>
        </p:nvSpPr>
        <p:spPr bwMode="auto">
          <a:xfrm>
            <a:off x="76200" y="1143001"/>
            <a:ext cx="8915400" cy="2590800"/>
          </a:xfrm>
          <a:prstGeom prst="roundRect">
            <a:avLst>
              <a:gd name="adj" fmla="val 6244"/>
            </a:avLst>
          </a:prstGeom>
          <a:gradFill flip="none" rotWithShape="1">
            <a:gsLst>
              <a:gs pos="0">
                <a:schemeClr val="accent3">
                  <a:lumMod val="60000"/>
                  <a:lumOff val="40000"/>
                </a:schemeClr>
              </a:gs>
              <a:gs pos="87000">
                <a:schemeClr val="accent2">
                  <a:lumMod val="60000"/>
                  <a:lumOff val="40000"/>
                  <a:alpha val="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cmpd="dbl">
            <a:gradFill>
              <a:gsLst>
                <a:gs pos="5000">
                  <a:schemeClr val="accent2">
                    <a:lumMod val="20000"/>
                    <a:lumOff val="80000"/>
                    <a:alpha val="20000"/>
                  </a:schemeClr>
                </a:gs>
                <a:gs pos="62000">
                  <a:schemeClr val="accent2">
                    <a:lumMod val="20000"/>
                    <a:lumOff val="80000"/>
                    <a:alpha val="60000"/>
                  </a:schemeClr>
                </a:gs>
              </a:gsLst>
              <a:lin ang="5400000" scaled="0"/>
            </a:gra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36" tIns="45718" rIns="91436" bIns="45718" numCol="1" rtlCol="0" anchor="b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 b="1" dirty="0" smtClean="0">
              <a:gradFill flip="none" rotWithShape="1">
                <a:gsLst>
                  <a:gs pos="0">
                    <a:schemeClr val="accent2">
                      <a:lumMod val="20000"/>
                      <a:lumOff val="80000"/>
                    </a:schemeClr>
                  </a:gs>
                  <a:gs pos="87000">
                    <a:schemeClr val="accent2">
                      <a:lumMod val="20000"/>
                      <a:lumOff val="80000"/>
                    </a:schemeClr>
                  </a:gs>
                </a:gsLst>
                <a:lin ang="5400000" scaled="0"/>
                <a:tileRect/>
              </a:gradFill>
              <a:effectLst>
                <a:outerShdw blurRad="304800" algn="ctr" rotWithShape="0">
                  <a:schemeClr val="accent2"/>
                </a:outerShdw>
              </a:effectLst>
            </a:endParaRPr>
          </a:p>
        </p:txBody>
      </p:sp>
      <p:grpSp>
        <p:nvGrpSpPr>
          <p:cNvPr id="7" name="Group 50"/>
          <p:cNvGrpSpPr/>
          <p:nvPr/>
        </p:nvGrpSpPr>
        <p:grpSpPr>
          <a:xfrm>
            <a:off x="3916710" y="1943101"/>
            <a:ext cx="1234379" cy="990599"/>
            <a:chOff x="-246062" y="3514725"/>
            <a:chExt cx="3038474" cy="2438400"/>
          </a:xfrm>
        </p:grpSpPr>
        <p:pic>
          <p:nvPicPr>
            <p:cNvPr id="8" name="Picture 13" descr="\\SERVER3\InternalBin\Resource DVD\DVD_ART36\Artwork_Imagery\Icons - Illustrations\_ SUPER VISTA STYLE\server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-246062" y="3514725"/>
              <a:ext cx="2438400" cy="2438400"/>
            </a:xfrm>
            <a:prstGeom prst="rect">
              <a:avLst/>
            </a:prstGeom>
            <a:noFill/>
          </p:spPr>
        </p:pic>
        <p:pic>
          <p:nvPicPr>
            <p:cNvPr id="9" name="Picture 14" descr="\\SERVER3\InternalBin\Resource DVD\DVD_ART36\Artwork_Imagery\Icons - Illustrations\Maps Globes\world_256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220787" y="4343400"/>
              <a:ext cx="1571625" cy="1571625"/>
            </a:xfrm>
            <a:prstGeom prst="rect">
              <a:avLst/>
            </a:prstGeom>
            <a:noFill/>
          </p:spPr>
        </p:pic>
      </p:grpSp>
      <p:sp>
        <p:nvSpPr>
          <p:cNvPr id="11" name="Объект 2"/>
          <p:cNvSpPr txBox="1">
            <a:spLocks/>
          </p:cNvSpPr>
          <p:nvPr/>
        </p:nvSpPr>
        <p:spPr>
          <a:xfrm>
            <a:off x="4533900" y="3886200"/>
            <a:ext cx="4457700" cy="282321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3400" b="1" dirty="0" err="1" smtClean="0"/>
              <a:t>Logi</a:t>
            </a:r>
            <a:r>
              <a:rPr lang="bs-Latn-BA" sz="3400" b="1" dirty="0" smtClean="0"/>
              <a:t>ranje i sinhronizacija</a:t>
            </a:r>
            <a:endParaRPr lang="en-US" sz="3400" b="1" dirty="0" smtClean="0"/>
          </a:p>
          <a:p>
            <a:r>
              <a:rPr lang="bs-Latn-BA" dirty="0" smtClean="0"/>
              <a:t>N</a:t>
            </a:r>
            <a:r>
              <a:rPr lang="en-US" dirty="0" err="1" smtClean="0"/>
              <a:t>otifi</a:t>
            </a:r>
            <a:r>
              <a:rPr lang="bs-Latn-BA" dirty="0" smtClean="0"/>
              <a:t>ka</a:t>
            </a:r>
            <a:r>
              <a:rPr lang="en-US" dirty="0" smtClean="0"/>
              <a:t>c</a:t>
            </a:r>
            <a:r>
              <a:rPr lang="bs-Latn-BA" dirty="0" smtClean="0"/>
              <a:t>ije mogu biti</a:t>
            </a:r>
            <a:r>
              <a:rPr lang="en-US" dirty="0" smtClean="0"/>
              <a:t> raise</a:t>
            </a:r>
            <a:r>
              <a:rPr lang="bs-Latn-BA" dirty="0" smtClean="0"/>
              <a:t>-ane</a:t>
            </a:r>
            <a:r>
              <a:rPr lang="en-US" dirty="0" smtClean="0"/>
              <a:t> (</a:t>
            </a:r>
            <a:r>
              <a:rPr lang="bs-Latn-BA" dirty="0" smtClean="0"/>
              <a:t>i upisane u neku tabelu</a:t>
            </a:r>
            <a:r>
              <a:rPr lang="en-US" dirty="0" smtClean="0"/>
              <a:t>) </a:t>
            </a:r>
            <a:r>
              <a:rPr lang="bs-Latn-BA" dirty="0" smtClean="0"/>
              <a:t>odmah iz </a:t>
            </a:r>
            <a:r>
              <a:rPr lang="en-US" dirty="0" smtClean="0"/>
              <a:t>database-level trigger</a:t>
            </a:r>
            <a:r>
              <a:rPr lang="bs-Latn-BA" dirty="0" smtClean="0"/>
              <a:t>-a</a:t>
            </a:r>
            <a:endParaRPr lang="en-US" dirty="0" smtClean="0"/>
          </a:p>
          <a:p>
            <a:pPr lvl="1"/>
            <a:r>
              <a:rPr lang="en-US" dirty="0" smtClean="0"/>
              <a:t>ON CONNECT</a:t>
            </a:r>
          </a:p>
          <a:p>
            <a:pPr lvl="1"/>
            <a:r>
              <a:rPr lang="en-US" dirty="0" smtClean="0"/>
              <a:t>ON DISCONNECT</a:t>
            </a:r>
          </a:p>
          <a:p>
            <a:pPr lvl="1"/>
            <a:r>
              <a:rPr lang="bs-Latn-BA" dirty="0" smtClean="0"/>
              <a:t>Itd</a:t>
            </a:r>
            <a:r>
              <a:rPr lang="en-US" dirty="0" smtClean="0"/>
              <a:t>.</a:t>
            </a:r>
            <a:endParaRPr lang="en-US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5257800" y="1371600"/>
            <a:ext cx="3324726" cy="175432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AS</a:t>
            </a:r>
          </a:p>
          <a:p>
            <a:r>
              <a:rPr lang="en-US" dirty="0"/>
              <a:t>BEGIN</a:t>
            </a:r>
          </a:p>
          <a:p>
            <a:r>
              <a:rPr lang="en-US" dirty="0" smtClean="0"/>
              <a:t> …</a:t>
            </a:r>
          </a:p>
          <a:p>
            <a:r>
              <a:rPr lang="en-US" dirty="0" smtClean="0"/>
              <a:t>POST_EVENT ‘MY_VIP_EVENT1’;</a:t>
            </a:r>
          </a:p>
          <a:p>
            <a:r>
              <a:rPr lang="en-US" dirty="0" smtClean="0"/>
              <a:t> …</a:t>
            </a:r>
          </a:p>
          <a:p>
            <a:r>
              <a:rPr lang="en-US" dirty="0" smtClean="0"/>
              <a:t>END</a:t>
            </a:r>
            <a:endParaRPr lang="ru-RU" dirty="0"/>
          </a:p>
        </p:txBody>
      </p:sp>
      <p:pic>
        <p:nvPicPr>
          <p:cNvPr id="1026" name="Рисунок 2" descr="C:\Users\Alexey\AppData\Local\Microsoft\Windows\Temporary Internet Files\Content.IE5\X2F7EUX3\MP900399981[1]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0" y="1371600"/>
            <a:ext cx="1080000" cy="9144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pic>
      <p:pic>
        <p:nvPicPr>
          <p:cNvPr id="15" name="Рисунок 2" descr="C:\Users\Alexey\AppData\Local\Microsoft\Windows\Temporary Internet Files\Content.IE5\X2F7EUX3\MP900399981[1]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752600"/>
            <a:ext cx="1080000" cy="9144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pic>
      <p:cxnSp>
        <p:nvCxnSpPr>
          <p:cNvPr id="14" name="Прямая со стрелкой 13"/>
          <p:cNvCxnSpPr>
            <a:stCxn id="8" idx="1"/>
          </p:cNvCxnSpPr>
          <p:nvPr/>
        </p:nvCxnSpPr>
        <p:spPr>
          <a:xfrm flipH="1">
            <a:off x="2438400" y="2438401"/>
            <a:ext cx="147831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Соединительная линия уступом 16"/>
          <p:cNvCxnSpPr/>
          <p:nvPr/>
        </p:nvCxnSpPr>
        <p:spPr>
          <a:xfrm rot="10800000">
            <a:off x="1958338" y="1561238"/>
            <a:ext cx="2133603" cy="500402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28600" y="3124200"/>
            <a:ext cx="685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2000" b="1" dirty="0" smtClean="0"/>
              <a:t>Događaji primljeni od strane svih </a:t>
            </a:r>
            <a:r>
              <a:rPr lang="bs-Latn-BA" sz="2000" b="1" dirty="0" smtClean="0"/>
              <a:t>pretplatnika</a:t>
            </a:r>
            <a:r>
              <a:rPr lang="en-US" sz="2000" b="1" dirty="0" smtClean="0"/>
              <a:t> </a:t>
            </a:r>
            <a:r>
              <a:rPr lang="bs-Latn-BA" sz="2000" b="1" dirty="0" smtClean="0"/>
              <a:t>(</a:t>
            </a:r>
            <a:r>
              <a:rPr lang="en-US" sz="2000" b="1" dirty="0" smtClean="0"/>
              <a:t>subscriber</a:t>
            </a:r>
            <a:r>
              <a:rPr lang="bs-Latn-BA" sz="2000" b="1" dirty="0" smtClean="0"/>
              <a:t>-a)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xmlns="" val="1948939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43000"/>
            <a:ext cx="3581400" cy="49831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bs-Latn-BA" b="1" dirty="0" smtClean="0"/>
              <a:t>Glavne osobine</a:t>
            </a:r>
            <a:endParaRPr lang="en-US" b="1" dirty="0" smtClean="0"/>
          </a:p>
          <a:p>
            <a:r>
              <a:rPr lang="bs-Latn-BA" sz="2800" dirty="0" smtClean="0"/>
              <a:t>Visoka kompatibilnost sa </a:t>
            </a:r>
            <a:r>
              <a:rPr lang="en-US" sz="2800" dirty="0" smtClean="0"/>
              <a:t>ANSI SQL </a:t>
            </a:r>
          </a:p>
          <a:p>
            <a:r>
              <a:rPr lang="en-US" sz="2800" dirty="0" smtClean="0"/>
              <a:t>Common Table Expressions (CTE)</a:t>
            </a:r>
          </a:p>
          <a:p>
            <a:r>
              <a:rPr lang="en-US" sz="2800" dirty="0" err="1" smtClean="0"/>
              <a:t>Fle</a:t>
            </a:r>
            <a:r>
              <a:rPr lang="bs-Latn-BA" sz="2800" dirty="0" smtClean="0"/>
              <a:t>ks</a:t>
            </a:r>
            <a:r>
              <a:rPr lang="en-US" sz="2800" dirty="0" err="1" smtClean="0"/>
              <a:t>ib</a:t>
            </a:r>
            <a:r>
              <a:rPr lang="bs-Latn-BA" sz="2800" dirty="0" smtClean="0"/>
              <a:t>i</a:t>
            </a:r>
            <a:r>
              <a:rPr lang="en-US" sz="2800" dirty="0" smtClean="0"/>
              <a:t>l</a:t>
            </a:r>
            <a:r>
              <a:rPr lang="bs-Latn-BA" sz="2800" dirty="0" smtClean="0"/>
              <a:t>no upravljanje </a:t>
            </a:r>
            <a:r>
              <a:rPr lang="en-US" sz="2800" dirty="0" smtClean="0"/>
              <a:t> </a:t>
            </a:r>
            <a:r>
              <a:rPr lang="en-US" sz="2800" dirty="0" err="1" smtClean="0"/>
              <a:t>transa</a:t>
            </a:r>
            <a:r>
              <a:rPr lang="bs-Latn-BA" sz="2800" dirty="0" smtClean="0"/>
              <a:t>k</a:t>
            </a:r>
            <a:r>
              <a:rPr lang="en-US" sz="2800" dirty="0" smtClean="0"/>
              <a:t>c</a:t>
            </a:r>
            <a:r>
              <a:rPr lang="bs-Latn-BA" sz="2800" dirty="0" smtClean="0"/>
              <a:t>ijama</a:t>
            </a:r>
            <a:endParaRPr lang="en-US" sz="2800" dirty="0" smtClean="0"/>
          </a:p>
          <a:p>
            <a:r>
              <a:rPr lang="bs-Latn-BA" sz="2800" dirty="0" smtClean="0"/>
              <a:t>Potpune</a:t>
            </a:r>
            <a:r>
              <a:rPr lang="en-US" sz="2800" dirty="0" smtClean="0"/>
              <a:t> </a:t>
            </a:r>
            <a:r>
              <a:rPr lang="en-US" sz="2800" dirty="0" err="1" smtClean="0"/>
              <a:t>stor</a:t>
            </a:r>
            <a:r>
              <a:rPr lang="bs-Latn-BA" sz="2800" dirty="0" smtClean="0"/>
              <a:t>irane</a:t>
            </a:r>
            <a:r>
              <a:rPr lang="en-US" sz="2800" dirty="0" smtClean="0"/>
              <a:t> procedure (</a:t>
            </a:r>
            <a:r>
              <a:rPr lang="en-US" sz="2800" dirty="0" err="1" smtClean="0"/>
              <a:t>sele</a:t>
            </a:r>
            <a:r>
              <a:rPr lang="bs-Latn-BA" sz="2800" dirty="0" smtClean="0"/>
              <a:t>ktabilna</a:t>
            </a:r>
            <a:r>
              <a:rPr lang="en-US" sz="2800" dirty="0" smtClean="0"/>
              <a:t> SP </a:t>
            </a:r>
            <a:r>
              <a:rPr lang="bs-Latn-BA" sz="2800" dirty="0" smtClean="0"/>
              <a:t>omogućava </a:t>
            </a:r>
            <a:r>
              <a:rPr lang="en-US" sz="2800" dirty="0" smtClean="0"/>
              <a:t>join </a:t>
            </a:r>
            <a:r>
              <a:rPr lang="bs-Latn-BA" sz="2800" dirty="0" smtClean="0"/>
              <a:t>sa tabelama</a:t>
            </a:r>
            <a:r>
              <a:rPr lang="en-US" sz="2800" dirty="0" smtClean="0"/>
              <a:t>)</a:t>
            </a:r>
          </a:p>
          <a:p>
            <a:endParaRPr lang="ru-RU" sz="28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www.MindTheBird.com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152400"/>
            <a:ext cx="8915400" cy="707886"/>
          </a:xfrm>
          <a:prstGeom prst="rect">
            <a:avLst/>
          </a:prstGeom>
          <a:solidFill>
            <a:srgbClr val="FFFFFF">
              <a:alpha val="75000"/>
            </a:srgb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Firebird: </a:t>
            </a:r>
            <a:r>
              <a:rPr lang="bs-Latn-BA" sz="4000" dirty="0" smtClean="0"/>
              <a:t>bogat</a:t>
            </a:r>
            <a:r>
              <a:rPr lang="en-US" sz="4000" dirty="0" smtClean="0"/>
              <a:t> SQL </a:t>
            </a:r>
            <a:endParaRPr lang="en-US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4114800" y="1219201"/>
            <a:ext cx="4724400" cy="2209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4000" b="1" dirty="0" smtClean="0"/>
              <a:t>Cross-database </a:t>
            </a:r>
            <a:r>
              <a:rPr lang="bs-Latn-BA" sz="4000" b="1" dirty="0" smtClean="0"/>
              <a:t>upiti</a:t>
            </a:r>
            <a:endParaRPr lang="en-US" sz="4000" b="1" dirty="0" smtClean="0"/>
          </a:p>
          <a:p>
            <a:pPr marL="0" indent="0">
              <a:buNone/>
            </a:pPr>
            <a:r>
              <a:rPr lang="en-US" sz="2800" dirty="0"/>
              <a:t>Query </a:t>
            </a:r>
            <a:r>
              <a:rPr lang="bs-Latn-BA" sz="2800" dirty="0" smtClean="0"/>
              <a:t>na drugu bazu koristeći </a:t>
            </a:r>
            <a:r>
              <a:rPr lang="en-US" sz="2800" dirty="0" smtClean="0"/>
              <a:t>user\password</a:t>
            </a:r>
            <a:endParaRPr lang="en-US" sz="2800" dirty="0"/>
          </a:p>
          <a:p>
            <a:pPr marL="0" indent="0">
              <a:buNone/>
            </a:pPr>
            <a:r>
              <a:rPr lang="en-US" sz="2800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EXECUTE STATEMENT </a:t>
            </a:r>
            <a:r>
              <a:rPr lang="en-US" sz="2800" i="1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'...'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EXTERNAL DATA SOURCE '</a:t>
            </a:r>
            <a:r>
              <a:rPr lang="en-US" sz="2800" dirty="0" err="1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host:path</a:t>
            </a:r>
            <a:r>
              <a:rPr lang="en-US" sz="2800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'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USER </a:t>
            </a:r>
            <a:r>
              <a:rPr lang="en-US" sz="2800" dirty="0" smtClean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‘</a:t>
            </a:r>
            <a:r>
              <a:rPr lang="bs-Latn-BA" sz="2800" dirty="0" smtClean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FIKRET</a:t>
            </a:r>
            <a:r>
              <a:rPr lang="en-US" sz="2800" dirty="0" smtClean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' </a:t>
            </a:r>
            <a:r>
              <a:rPr lang="en-US" sz="2800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PASSWORD </a:t>
            </a:r>
            <a:r>
              <a:rPr lang="en-US" sz="2800" dirty="0" smtClean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‘</a:t>
            </a:r>
            <a:r>
              <a:rPr lang="en-US" sz="2800" dirty="0" err="1" smtClean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passw</a:t>
            </a:r>
            <a:r>
              <a:rPr lang="en-US" sz="2800" dirty="0" smtClean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’</a:t>
            </a:r>
            <a:endParaRPr lang="ru-RU" sz="2800" dirty="0">
              <a:solidFill>
                <a:srgbClr val="0070C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91000" y="3429000"/>
            <a:ext cx="4800600" cy="2308324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bs-Latn-BA" sz="2400" dirty="0" smtClean="0"/>
              <a:t>Visoka kompatibilnost sa </a:t>
            </a:r>
            <a:r>
              <a:rPr lang="en-US" sz="2400" dirty="0" err="1" smtClean="0"/>
              <a:t>industr</a:t>
            </a:r>
            <a:r>
              <a:rPr lang="bs-Latn-BA" sz="2400" dirty="0" smtClean="0"/>
              <a:t>ijskim</a:t>
            </a:r>
            <a:r>
              <a:rPr lang="en-US" sz="2400" dirty="0" smtClean="0"/>
              <a:t> standard</a:t>
            </a:r>
            <a:r>
              <a:rPr lang="bs-Latn-BA" sz="2400" dirty="0" smtClean="0"/>
              <a:t>ima na mnogim </a:t>
            </a:r>
            <a:r>
              <a:rPr lang="en-US" sz="2400" dirty="0" smtClean="0"/>
              <a:t>front</a:t>
            </a:r>
            <a:r>
              <a:rPr lang="bs-Latn-BA" sz="2400" dirty="0" smtClean="0"/>
              <a:t>ovima</a:t>
            </a:r>
            <a:r>
              <a:rPr lang="en-US" sz="2400" dirty="0" smtClean="0"/>
              <a:t> </a:t>
            </a:r>
            <a:r>
              <a:rPr lang="bs-Latn-BA" sz="2400" dirty="0" smtClean="0"/>
              <a:t>čini</a:t>
            </a:r>
            <a:r>
              <a:rPr lang="en-US" sz="2400" dirty="0" smtClean="0"/>
              <a:t> </a:t>
            </a:r>
            <a:r>
              <a:rPr lang="en-US" sz="2400" dirty="0"/>
              <a:t>Firebird </a:t>
            </a:r>
            <a:r>
              <a:rPr lang="bs-Latn-BA" sz="2400" dirty="0" smtClean="0"/>
              <a:t>očiglednim izborom za razvoj interoperabilnih aplikacija za </a:t>
            </a:r>
            <a:r>
              <a:rPr lang="en-US" sz="2400" dirty="0" err="1" smtClean="0"/>
              <a:t>homogen</a:t>
            </a:r>
            <a:r>
              <a:rPr lang="bs-Latn-BA" sz="2400" dirty="0" smtClean="0"/>
              <a:t>a</a:t>
            </a:r>
            <a:r>
              <a:rPr lang="en-US" sz="2400" dirty="0" smtClean="0"/>
              <a:t> </a:t>
            </a:r>
            <a:r>
              <a:rPr lang="bs-Latn-BA" sz="2400" dirty="0" smtClean="0"/>
              <a:t>i</a:t>
            </a:r>
            <a:r>
              <a:rPr lang="en-US" sz="2400" dirty="0" smtClean="0"/>
              <a:t> h</a:t>
            </a:r>
            <a:r>
              <a:rPr lang="bs-Latn-BA" sz="2400" dirty="0" smtClean="0"/>
              <a:t>i</a:t>
            </a:r>
            <a:r>
              <a:rPr lang="en-US" sz="2400" dirty="0" err="1" smtClean="0"/>
              <a:t>brid</a:t>
            </a:r>
            <a:r>
              <a:rPr lang="bs-Latn-BA" sz="2400" dirty="0" smtClean="0"/>
              <a:t>na</a:t>
            </a:r>
            <a:r>
              <a:rPr lang="en-US" sz="2400" dirty="0" smtClean="0"/>
              <a:t> </a:t>
            </a:r>
            <a:r>
              <a:rPr lang="bs-Latn-BA" sz="2400" dirty="0" smtClean="0"/>
              <a:t>okruženja</a:t>
            </a:r>
            <a:r>
              <a:rPr lang="en-US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278866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3527</TotalTime>
  <Words>2597</Words>
  <Application>Microsoft Office PowerPoint</Application>
  <PresentationFormat>On-screen Show (4:3)</PresentationFormat>
  <Paragraphs>465</Paragraphs>
  <Slides>33</Slides>
  <Notes>33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Firebird  univerzalna open source baza podataka</vt:lpstr>
      <vt:lpstr>Slide 2</vt:lpstr>
      <vt:lpstr>Slide 3</vt:lpstr>
      <vt:lpstr>Slide 4</vt:lpstr>
      <vt:lpstr>OSOBINE(FEATURES)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Korištenje</vt:lpstr>
      <vt:lpstr>Slide 19</vt:lpstr>
      <vt:lpstr>Slide 20</vt:lpstr>
      <vt:lpstr>Slide 21</vt:lpstr>
      <vt:lpstr>konkurencija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Onda, kako se Firebird može takmičiti sa zrelim Enterprise bazama?</vt:lpstr>
      <vt:lpstr>Slide 31</vt:lpstr>
      <vt:lpstr>Slide 32</vt:lpstr>
      <vt:lpstr>Slide 33</vt:lpstr>
    </vt:vector>
  </TitlesOfParts>
  <Company>IBSurgeon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Firebird_Short_Overview</dc:title>
  <dc:subject>Firebird</dc:subject>
  <dc:creator>www.MindTheBird.com</dc:creator>
  <cp:keywords>firebird, firebirdsql</cp:keywords>
  <cp:lastModifiedBy>Fikret</cp:lastModifiedBy>
  <cp:revision>334</cp:revision>
  <dcterms:created xsi:type="dcterms:W3CDTF">2009-07-21T10:04:29Z</dcterms:created>
  <dcterms:modified xsi:type="dcterms:W3CDTF">2010-03-22T14:30:18Z</dcterms:modified>
  <cp:category>database, software</cp:category>
</cp:coreProperties>
</file>